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4"/>
  </p:sldMasterIdLst>
  <p:notesMasterIdLst>
    <p:notesMasterId r:id="rId16"/>
  </p:notesMasterIdLst>
  <p:handoutMasterIdLst>
    <p:handoutMasterId r:id="rId17"/>
  </p:handoutMasterIdLst>
  <p:sldIdLst>
    <p:sldId id="350" r:id="rId5"/>
    <p:sldId id="407" r:id="rId6"/>
    <p:sldId id="409" r:id="rId7"/>
    <p:sldId id="410" r:id="rId8"/>
    <p:sldId id="411" r:id="rId9"/>
    <p:sldId id="413" r:id="rId10"/>
    <p:sldId id="397" r:id="rId11"/>
    <p:sldId id="418" r:id="rId12"/>
    <p:sldId id="420" r:id="rId13"/>
    <p:sldId id="421" r:id="rId14"/>
    <p:sldId id="4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99C"/>
    <a:srgbClr val="009AD3"/>
    <a:srgbClr val="FFFF00"/>
    <a:srgbClr val="FF0000"/>
    <a:srgbClr val="549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1" autoAdjust="0"/>
    <p:restoredTop sz="94627"/>
  </p:normalViewPr>
  <p:slideViewPr>
    <p:cSldViewPr snapToGrid="0">
      <p:cViewPr varScale="1">
        <p:scale>
          <a:sx n="60" d="100"/>
          <a:sy n="60" d="100"/>
        </p:scale>
        <p:origin x="-378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449F3-72C7-4B5F-BAF5-B230C7F6101F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D7F5C-0449-4215-BB8F-3A9A927ABD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58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A7A37-8D68-4FBD-B62A-040F2F35FB1A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EB6DD-C8BE-4520-8782-4C594166EC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822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A3B0-3CB9-49A7-831E-A20581E287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9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11582400" cy="5334000"/>
          </a:xfrm>
        </p:spPr>
        <p:txBody>
          <a:bodyPr/>
          <a:lstStyle>
            <a:lvl1pPr marL="287338" indent="-287338">
              <a:spcBef>
                <a:spcPts val="600"/>
              </a:spcBef>
              <a:defRPr/>
            </a:lvl1pPr>
            <a:lvl2pPr marL="571500" indent="-282575">
              <a:spcBef>
                <a:spcPts val="600"/>
              </a:spcBef>
              <a:defRPr/>
            </a:lvl2pPr>
            <a:lvl3pPr marL="860425" indent="-288925">
              <a:spcBef>
                <a:spcPts val="600"/>
              </a:spcBef>
              <a:defRPr/>
            </a:lvl3pPr>
            <a:lvl4pPr marL="1143000" indent="-282575">
              <a:spcBef>
                <a:spcPts val="600"/>
              </a:spcBef>
              <a:defRPr/>
            </a:lvl4pPr>
            <a:lvl5pPr marL="1431925" indent="-288925"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43C800-A33C-4C54-B839-3D1A1D26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602D56-565F-4D41-AC3B-03FBFD98C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11582400" cy="5334000"/>
          </a:xfrm>
        </p:spPr>
        <p:txBody>
          <a:bodyPr/>
          <a:lstStyle>
            <a:lvl1pPr marL="398463" indent="-398463">
              <a:spcBef>
                <a:spcPts val="600"/>
              </a:spcBef>
              <a:buFont typeface="+mj-lt"/>
              <a:buAutoNum type="arabicPeriod"/>
              <a:defRPr/>
            </a:lvl1pPr>
            <a:lvl2pPr marL="739775" indent="-341313">
              <a:spcBef>
                <a:spcPts val="600"/>
              </a:spcBef>
              <a:buFont typeface="+mj-lt"/>
              <a:buAutoNum type="alphaUcPeriod"/>
              <a:defRPr/>
            </a:lvl2pPr>
            <a:lvl3pPr marL="1030288" indent="-290513">
              <a:spcBef>
                <a:spcPts val="600"/>
              </a:spcBef>
              <a:buFont typeface="+mj-lt"/>
              <a:buAutoNum type="romanUcPeriod"/>
              <a:defRPr/>
            </a:lvl3pPr>
            <a:lvl4pPr marL="1371600" indent="-341313">
              <a:spcBef>
                <a:spcPts val="600"/>
              </a:spcBef>
              <a:buFont typeface="+mj-lt"/>
              <a:buAutoNum type="alphaLcParenR"/>
              <a:defRPr/>
            </a:lvl4pPr>
            <a:lvl5pPr marL="1604963" indent="-233363">
              <a:spcBef>
                <a:spcPts val="600"/>
              </a:spcBef>
              <a:buFont typeface="+mj-lt"/>
              <a:buAutoNum type="romanL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6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10800000">
            <a:off x="812800" y="4452938"/>
            <a:ext cx="11379200" cy="119062"/>
          </a:xfrm>
          <a:custGeom>
            <a:avLst/>
            <a:gdLst>
              <a:gd name="connsiteX0" fmla="*/ 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0 w 7620000"/>
              <a:gd name="connsiteY4" fmla="*/ 0 h 838200"/>
              <a:gd name="connsiteX0" fmla="*/ 30480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304800 w 7620000"/>
              <a:gd name="connsiteY4" fmla="*/ 0 h 838200"/>
              <a:gd name="connsiteX0" fmla="*/ 304800 w 7620000"/>
              <a:gd name="connsiteY0" fmla="*/ 838200 h 1676400"/>
              <a:gd name="connsiteX1" fmla="*/ 7620000 w 7620000"/>
              <a:gd name="connsiteY1" fmla="*/ 838200 h 1676400"/>
              <a:gd name="connsiteX2" fmla="*/ 7620000 w 7620000"/>
              <a:gd name="connsiteY2" fmla="*/ 1676400 h 1676400"/>
              <a:gd name="connsiteX3" fmla="*/ 0 w 7620000"/>
              <a:gd name="connsiteY3" fmla="*/ 0 h 1676400"/>
              <a:gd name="connsiteX4" fmla="*/ 304800 w 7620000"/>
              <a:gd name="connsiteY4" fmla="*/ 838200 h 1676400"/>
              <a:gd name="connsiteX0" fmla="*/ 304800 w 7620000"/>
              <a:gd name="connsiteY0" fmla="*/ 838200 h 838200"/>
              <a:gd name="connsiteX1" fmla="*/ 7620000 w 7620000"/>
              <a:gd name="connsiteY1" fmla="*/ 838200 h 838200"/>
              <a:gd name="connsiteX2" fmla="*/ 7620000 w 7620000"/>
              <a:gd name="connsiteY2" fmla="*/ 0 h 838200"/>
              <a:gd name="connsiteX3" fmla="*/ 0 w 7620000"/>
              <a:gd name="connsiteY3" fmla="*/ 0 h 838200"/>
              <a:gd name="connsiteX4" fmla="*/ 304800 w 76200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0 h 838200"/>
              <a:gd name="connsiteX3" fmla="*/ 0 w 7772400"/>
              <a:gd name="connsiteY3" fmla="*/ 0 h 838200"/>
              <a:gd name="connsiteX4" fmla="*/ 304800 w 77724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838200 h 838200"/>
              <a:gd name="connsiteX3" fmla="*/ 7772400 w 7772400"/>
              <a:gd name="connsiteY3" fmla="*/ 0 h 838200"/>
              <a:gd name="connsiteX4" fmla="*/ 0 w 7772400"/>
              <a:gd name="connsiteY4" fmla="*/ 0 h 838200"/>
              <a:gd name="connsiteX5" fmla="*/ 304800 w 7772400"/>
              <a:gd name="connsiteY5" fmla="*/ 838200 h 838200"/>
              <a:gd name="connsiteX0" fmla="*/ 1676738 w 9144338"/>
              <a:gd name="connsiteY0" fmla="*/ 957548 h 957548"/>
              <a:gd name="connsiteX1" fmla="*/ 8991938 w 9144338"/>
              <a:gd name="connsiteY1" fmla="*/ 957548 h 957548"/>
              <a:gd name="connsiteX2" fmla="*/ 9144338 w 9144338"/>
              <a:gd name="connsiteY2" fmla="*/ 957548 h 957548"/>
              <a:gd name="connsiteX3" fmla="*/ 9144338 w 9144338"/>
              <a:gd name="connsiteY3" fmla="*/ 119348 h 957548"/>
              <a:gd name="connsiteX4" fmla="*/ 1371938 w 9144338"/>
              <a:gd name="connsiteY4" fmla="*/ 119348 h 957548"/>
              <a:gd name="connsiteX5" fmla="*/ 0 w 9144338"/>
              <a:gd name="connsiteY5" fmla="*/ 10175 h 957548"/>
              <a:gd name="connsiteX6" fmla="*/ 1676738 w 9144338"/>
              <a:gd name="connsiteY6" fmla="*/ 957548 h 957548"/>
              <a:gd name="connsiteX0" fmla="*/ 676 w 9144338"/>
              <a:gd name="connsiteY0" fmla="*/ 937198 h 957550"/>
              <a:gd name="connsiteX1" fmla="*/ 8991938 w 9144338"/>
              <a:gd name="connsiteY1" fmla="*/ 957550 h 957550"/>
              <a:gd name="connsiteX2" fmla="*/ 9144338 w 9144338"/>
              <a:gd name="connsiteY2" fmla="*/ 957550 h 957550"/>
              <a:gd name="connsiteX3" fmla="*/ 9144338 w 9144338"/>
              <a:gd name="connsiteY3" fmla="*/ 119350 h 957550"/>
              <a:gd name="connsiteX4" fmla="*/ 1371938 w 9144338"/>
              <a:gd name="connsiteY4" fmla="*/ 119350 h 957550"/>
              <a:gd name="connsiteX5" fmla="*/ 0 w 9144338"/>
              <a:gd name="connsiteY5" fmla="*/ 10177 h 957550"/>
              <a:gd name="connsiteX6" fmla="*/ 676 w 9144338"/>
              <a:gd name="connsiteY6" fmla="*/ 937198 h 957550"/>
              <a:gd name="connsiteX0" fmla="*/ 338 w 9144000"/>
              <a:gd name="connsiteY0" fmla="*/ 957544 h 977896"/>
              <a:gd name="connsiteX1" fmla="*/ 8991600 w 9144000"/>
              <a:gd name="connsiteY1" fmla="*/ 977896 h 977896"/>
              <a:gd name="connsiteX2" fmla="*/ 9144000 w 9144000"/>
              <a:gd name="connsiteY2" fmla="*/ 977896 h 977896"/>
              <a:gd name="connsiteX3" fmla="*/ 9144000 w 9144000"/>
              <a:gd name="connsiteY3" fmla="*/ 139696 h 977896"/>
              <a:gd name="connsiteX4" fmla="*/ 1371600 w 9144000"/>
              <a:gd name="connsiteY4" fmla="*/ 139696 h 977896"/>
              <a:gd name="connsiteX5" fmla="*/ 0 w 9144000"/>
              <a:gd name="connsiteY5" fmla="*/ 10176 h 977896"/>
              <a:gd name="connsiteX6" fmla="*/ 338 w 9144000"/>
              <a:gd name="connsiteY6" fmla="*/ 957544 h 977896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5" fmla="*/ 1463040 w 9144000"/>
              <a:gd name="connsiteY5" fmla="*/ 297159 h 967719"/>
              <a:gd name="connsiteX0" fmla="*/ 0 w 9144000"/>
              <a:gd name="connsiteY0" fmla="*/ 1 h 967721"/>
              <a:gd name="connsiteX1" fmla="*/ 338 w 9144000"/>
              <a:gd name="connsiteY1" fmla="*/ 947369 h 967721"/>
              <a:gd name="connsiteX2" fmla="*/ 8991600 w 9144000"/>
              <a:gd name="connsiteY2" fmla="*/ 967721 h 967721"/>
              <a:gd name="connsiteX3" fmla="*/ 9144000 w 9144000"/>
              <a:gd name="connsiteY3" fmla="*/ 967721 h 967721"/>
              <a:gd name="connsiteX4" fmla="*/ 9144000 w 9144000"/>
              <a:gd name="connsiteY4" fmla="*/ 129521 h 967721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0" fmla="*/ 0 w 9144000"/>
              <a:gd name="connsiteY0" fmla="*/ 20360 h 988080"/>
              <a:gd name="connsiteX1" fmla="*/ 338 w 9144000"/>
              <a:gd name="connsiteY1" fmla="*/ 967728 h 988080"/>
              <a:gd name="connsiteX2" fmla="*/ 8991600 w 9144000"/>
              <a:gd name="connsiteY2" fmla="*/ 988080 h 988080"/>
              <a:gd name="connsiteX3" fmla="*/ 9144000 w 9144000"/>
              <a:gd name="connsiteY3" fmla="*/ 988080 h 988080"/>
              <a:gd name="connsiteX4" fmla="*/ 9144000 w 9144000"/>
              <a:gd name="connsiteY4" fmla="*/ 0 h 9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8080">
                <a:moveTo>
                  <a:pt x="0" y="20360"/>
                </a:moveTo>
                <a:cubicBezTo>
                  <a:pt x="225" y="329367"/>
                  <a:pt x="113" y="658721"/>
                  <a:pt x="338" y="967728"/>
                </a:cubicBezTo>
                <a:lnTo>
                  <a:pt x="8991600" y="988080"/>
                </a:lnTo>
                <a:lnTo>
                  <a:pt x="9144000" y="988080"/>
                </a:lnTo>
                <a:lnTo>
                  <a:pt x="9144000" y="0"/>
                </a:lnTo>
              </a:path>
            </a:pathLst>
          </a:custGeom>
          <a:gradFill flip="none" rotWithShape="1">
            <a:gsLst>
              <a:gs pos="0">
                <a:srgbClr val="104A9A"/>
              </a:gs>
              <a:gs pos="100000">
                <a:srgbClr val="2DA34B"/>
              </a:gs>
              <a:gs pos="50000">
                <a:srgbClr val="1BADE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Freeform 6"/>
          <p:cNvSpPr/>
          <p:nvPr/>
        </p:nvSpPr>
        <p:spPr>
          <a:xfrm rot="10800000">
            <a:off x="812800" y="4452938"/>
            <a:ext cx="11379200" cy="119062"/>
          </a:xfrm>
          <a:custGeom>
            <a:avLst/>
            <a:gdLst>
              <a:gd name="connsiteX0" fmla="*/ 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0 w 7620000"/>
              <a:gd name="connsiteY4" fmla="*/ 0 h 838200"/>
              <a:gd name="connsiteX0" fmla="*/ 30480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304800 w 7620000"/>
              <a:gd name="connsiteY4" fmla="*/ 0 h 838200"/>
              <a:gd name="connsiteX0" fmla="*/ 304800 w 7620000"/>
              <a:gd name="connsiteY0" fmla="*/ 838200 h 1676400"/>
              <a:gd name="connsiteX1" fmla="*/ 7620000 w 7620000"/>
              <a:gd name="connsiteY1" fmla="*/ 838200 h 1676400"/>
              <a:gd name="connsiteX2" fmla="*/ 7620000 w 7620000"/>
              <a:gd name="connsiteY2" fmla="*/ 1676400 h 1676400"/>
              <a:gd name="connsiteX3" fmla="*/ 0 w 7620000"/>
              <a:gd name="connsiteY3" fmla="*/ 0 h 1676400"/>
              <a:gd name="connsiteX4" fmla="*/ 304800 w 7620000"/>
              <a:gd name="connsiteY4" fmla="*/ 838200 h 1676400"/>
              <a:gd name="connsiteX0" fmla="*/ 304800 w 7620000"/>
              <a:gd name="connsiteY0" fmla="*/ 838200 h 838200"/>
              <a:gd name="connsiteX1" fmla="*/ 7620000 w 7620000"/>
              <a:gd name="connsiteY1" fmla="*/ 838200 h 838200"/>
              <a:gd name="connsiteX2" fmla="*/ 7620000 w 7620000"/>
              <a:gd name="connsiteY2" fmla="*/ 0 h 838200"/>
              <a:gd name="connsiteX3" fmla="*/ 0 w 7620000"/>
              <a:gd name="connsiteY3" fmla="*/ 0 h 838200"/>
              <a:gd name="connsiteX4" fmla="*/ 304800 w 76200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0 h 838200"/>
              <a:gd name="connsiteX3" fmla="*/ 0 w 7772400"/>
              <a:gd name="connsiteY3" fmla="*/ 0 h 838200"/>
              <a:gd name="connsiteX4" fmla="*/ 304800 w 77724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838200 h 838200"/>
              <a:gd name="connsiteX3" fmla="*/ 7772400 w 7772400"/>
              <a:gd name="connsiteY3" fmla="*/ 0 h 838200"/>
              <a:gd name="connsiteX4" fmla="*/ 0 w 7772400"/>
              <a:gd name="connsiteY4" fmla="*/ 0 h 838200"/>
              <a:gd name="connsiteX5" fmla="*/ 304800 w 7772400"/>
              <a:gd name="connsiteY5" fmla="*/ 838200 h 838200"/>
              <a:gd name="connsiteX0" fmla="*/ 1676738 w 9144338"/>
              <a:gd name="connsiteY0" fmla="*/ 957548 h 957548"/>
              <a:gd name="connsiteX1" fmla="*/ 8991938 w 9144338"/>
              <a:gd name="connsiteY1" fmla="*/ 957548 h 957548"/>
              <a:gd name="connsiteX2" fmla="*/ 9144338 w 9144338"/>
              <a:gd name="connsiteY2" fmla="*/ 957548 h 957548"/>
              <a:gd name="connsiteX3" fmla="*/ 9144338 w 9144338"/>
              <a:gd name="connsiteY3" fmla="*/ 119348 h 957548"/>
              <a:gd name="connsiteX4" fmla="*/ 1371938 w 9144338"/>
              <a:gd name="connsiteY4" fmla="*/ 119348 h 957548"/>
              <a:gd name="connsiteX5" fmla="*/ 0 w 9144338"/>
              <a:gd name="connsiteY5" fmla="*/ 10175 h 957548"/>
              <a:gd name="connsiteX6" fmla="*/ 1676738 w 9144338"/>
              <a:gd name="connsiteY6" fmla="*/ 957548 h 957548"/>
              <a:gd name="connsiteX0" fmla="*/ 676 w 9144338"/>
              <a:gd name="connsiteY0" fmla="*/ 937198 h 957550"/>
              <a:gd name="connsiteX1" fmla="*/ 8991938 w 9144338"/>
              <a:gd name="connsiteY1" fmla="*/ 957550 h 957550"/>
              <a:gd name="connsiteX2" fmla="*/ 9144338 w 9144338"/>
              <a:gd name="connsiteY2" fmla="*/ 957550 h 957550"/>
              <a:gd name="connsiteX3" fmla="*/ 9144338 w 9144338"/>
              <a:gd name="connsiteY3" fmla="*/ 119350 h 957550"/>
              <a:gd name="connsiteX4" fmla="*/ 1371938 w 9144338"/>
              <a:gd name="connsiteY4" fmla="*/ 119350 h 957550"/>
              <a:gd name="connsiteX5" fmla="*/ 0 w 9144338"/>
              <a:gd name="connsiteY5" fmla="*/ 10177 h 957550"/>
              <a:gd name="connsiteX6" fmla="*/ 676 w 9144338"/>
              <a:gd name="connsiteY6" fmla="*/ 937198 h 957550"/>
              <a:gd name="connsiteX0" fmla="*/ 338 w 9144000"/>
              <a:gd name="connsiteY0" fmla="*/ 957544 h 977896"/>
              <a:gd name="connsiteX1" fmla="*/ 8991600 w 9144000"/>
              <a:gd name="connsiteY1" fmla="*/ 977896 h 977896"/>
              <a:gd name="connsiteX2" fmla="*/ 9144000 w 9144000"/>
              <a:gd name="connsiteY2" fmla="*/ 977896 h 977896"/>
              <a:gd name="connsiteX3" fmla="*/ 9144000 w 9144000"/>
              <a:gd name="connsiteY3" fmla="*/ 139696 h 977896"/>
              <a:gd name="connsiteX4" fmla="*/ 1371600 w 9144000"/>
              <a:gd name="connsiteY4" fmla="*/ 139696 h 977896"/>
              <a:gd name="connsiteX5" fmla="*/ 0 w 9144000"/>
              <a:gd name="connsiteY5" fmla="*/ 10176 h 977896"/>
              <a:gd name="connsiteX6" fmla="*/ 338 w 9144000"/>
              <a:gd name="connsiteY6" fmla="*/ 957544 h 977896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5" fmla="*/ 1463040 w 9144000"/>
              <a:gd name="connsiteY5" fmla="*/ 297159 h 967719"/>
              <a:gd name="connsiteX0" fmla="*/ 0 w 9144000"/>
              <a:gd name="connsiteY0" fmla="*/ 1 h 967721"/>
              <a:gd name="connsiteX1" fmla="*/ 338 w 9144000"/>
              <a:gd name="connsiteY1" fmla="*/ 947369 h 967721"/>
              <a:gd name="connsiteX2" fmla="*/ 8991600 w 9144000"/>
              <a:gd name="connsiteY2" fmla="*/ 967721 h 967721"/>
              <a:gd name="connsiteX3" fmla="*/ 9144000 w 9144000"/>
              <a:gd name="connsiteY3" fmla="*/ 967721 h 967721"/>
              <a:gd name="connsiteX4" fmla="*/ 9144000 w 9144000"/>
              <a:gd name="connsiteY4" fmla="*/ 129521 h 967721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0" fmla="*/ 0 w 9144000"/>
              <a:gd name="connsiteY0" fmla="*/ 20360 h 988080"/>
              <a:gd name="connsiteX1" fmla="*/ 338 w 9144000"/>
              <a:gd name="connsiteY1" fmla="*/ 967728 h 988080"/>
              <a:gd name="connsiteX2" fmla="*/ 8991600 w 9144000"/>
              <a:gd name="connsiteY2" fmla="*/ 988080 h 988080"/>
              <a:gd name="connsiteX3" fmla="*/ 9144000 w 9144000"/>
              <a:gd name="connsiteY3" fmla="*/ 988080 h 988080"/>
              <a:gd name="connsiteX4" fmla="*/ 9144000 w 9144000"/>
              <a:gd name="connsiteY4" fmla="*/ 0 h 9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8080">
                <a:moveTo>
                  <a:pt x="0" y="20360"/>
                </a:moveTo>
                <a:cubicBezTo>
                  <a:pt x="225" y="329367"/>
                  <a:pt x="113" y="658721"/>
                  <a:pt x="338" y="967728"/>
                </a:cubicBezTo>
                <a:lnTo>
                  <a:pt x="8991600" y="988080"/>
                </a:lnTo>
                <a:lnTo>
                  <a:pt x="9144000" y="988080"/>
                </a:lnTo>
                <a:lnTo>
                  <a:pt x="9144000" y="0"/>
                </a:lnTo>
              </a:path>
            </a:pathLst>
          </a:custGeom>
          <a:gradFill flip="none" rotWithShape="1">
            <a:gsLst>
              <a:gs pos="0">
                <a:srgbClr val="104A9A"/>
              </a:gs>
              <a:gs pos="100000">
                <a:srgbClr val="2DA34B"/>
              </a:gs>
              <a:gs pos="50000">
                <a:srgbClr val="1BADE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7620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429000"/>
            <a:ext cx="11480800" cy="914400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11200" y="4648200"/>
            <a:ext cx="8636000" cy="1371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 rot="10800000">
            <a:off x="812800" y="4452938"/>
            <a:ext cx="11379200" cy="119062"/>
          </a:xfrm>
          <a:custGeom>
            <a:avLst/>
            <a:gdLst>
              <a:gd name="connsiteX0" fmla="*/ 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0 w 7620000"/>
              <a:gd name="connsiteY4" fmla="*/ 0 h 838200"/>
              <a:gd name="connsiteX0" fmla="*/ 30480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304800 w 7620000"/>
              <a:gd name="connsiteY4" fmla="*/ 0 h 838200"/>
              <a:gd name="connsiteX0" fmla="*/ 304800 w 7620000"/>
              <a:gd name="connsiteY0" fmla="*/ 838200 h 1676400"/>
              <a:gd name="connsiteX1" fmla="*/ 7620000 w 7620000"/>
              <a:gd name="connsiteY1" fmla="*/ 838200 h 1676400"/>
              <a:gd name="connsiteX2" fmla="*/ 7620000 w 7620000"/>
              <a:gd name="connsiteY2" fmla="*/ 1676400 h 1676400"/>
              <a:gd name="connsiteX3" fmla="*/ 0 w 7620000"/>
              <a:gd name="connsiteY3" fmla="*/ 0 h 1676400"/>
              <a:gd name="connsiteX4" fmla="*/ 304800 w 7620000"/>
              <a:gd name="connsiteY4" fmla="*/ 838200 h 1676400"/>
              <a:gd name="connsiteX0" fmla="*/ 304800 w 7620000"/>
              <a:gd name="connsiteY0" fmla="*/ 838200 h 838200"/>
              <a:gd name="connsiteX1" fmla="*/ 7620000 w 7620000"/>
              <a:gd name="connsiteY1" fmla="*/ 838200 h 838200"/>
              <a:gd name="connsiteX2" fmla="*/ 7620000 w 7620000"/>
              <a:gd name="connsiteY2" fmla="*/ 0 h 838200"/>
              <a:gd name="connsiteX3" fmla="*/ 0 w 7620000"/>
              <a:gd name="connsiteY3" fmla="*/ 0 h 838200"/>
              <a:gd name="connsiteX4" fmla="*/ 304800 w 76200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0 h 838200"/>
              <a:gd name="connsiteX3" fmla="*/ 0 w 7772400"/>
              <a:gd name="connsiteY3" fmla="*/ 0 h 838200"/>
              <a:gd name="connsiteX4" fmla="*/ 304800 w 77724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838200 h 838200"/>
              <a:gd name="connsiteX3" fmla="*/ 7772400 w 7772400"/>
              <a:gd name="connsiteY3" fmla="*/ 0 h 838200"/>
              <a:gd name="connsiteX4" fmla="*/ 0 w 7772400"/>
              <a:gd name="connsiteY4" fmla="*/ 0 h 838200"/>
              <a:gd name="connsiteX5" fmla="*/ 304800 w 7772400"/>
              <a:gd name="connsiteY5" fmla="*/ 838200 h 838200"/>
              <a:gd name="connsiteX0" fmla="*/ 1676738 w 9144338"/>
              <a:gd name="connsiteY0" fmla="*/ 957548 h 957548"/>
              <a:gd name="connsiteX1" fmla="*/ 8991938 w 9144338"/>
              <a:gd name="connsiteY1" fmla="*/ 957548 h 957548"/>
              <a:gd name="connsiteX2" fmla="*/ 9144338 w 9144338"/>
              <a:gd name="connsiteY2" fmla="*/ 957548 h 957548"/>
              <a:gd name="connsiteX3" fmla="*/ 9144338 w 9144338"/>
              <a:gd name="connsiteY3" fmla="*/ 119348 h 957548"/>
              <a:gd name="connsiteX4" fmla="*/ 1371938 w 9144338"/>
              <a:gd name="connsiteY4" fmla="*/ 119348 h 957548"/>
              <a:gd name="connsiteX5" fmla="*/ 0 w 9144338"/>
              <a:gd name="connsiteY5" fmla="*/ 10175 h 957548"/>
              <a:gd name="connsiteX6" fmla="*/ 1676738 w 9144338"/>
              <a:gd name="connsiteY6" fmla="*/ 957548 h 957548"/>
              <a:gd name="connsiteX0" fmla="*/ 676 w 9144338"/>
              <a:gd name="connsiteY0" fmla="*/ 937198 h 957550"/>
              <a:gd name="connsiteX1" fmla="*/ 8991938 w 9144338"/>
              <a:gd name="connsiteY1" fmla="*/ 957550 h 957550"/>
              <a:gd name="connsiteX2" fmla="*/ 9144338 w 9144338"/>
              <a:gd name="connsiteY2" fmla="*/ 957550 h 957550"/>
              <a:gd name="connsiteX3" fmla="*/ 9144338 w 9144338"/>
              <a:gd name="connsiteY3" fmla="*/ 119350 h 957550"/>
              <a:gd name="connsiteX4" fmla="*/ 1371938 w 9144338"/>
              <a:gd name="connsiteY4" fmla="*/ 119350 h 957550"/>
              <a:gd name="connsiteX5" fmla="*/ 0 w 9144338"/>
              <a:gd name="connsiteY5" fmla="*/ 10177 h 957550"/>
              <a:gd name="connsiteX6" fmla="*/ 676 w 9144338"/>
              <a:gd name="connsiteY6" fmla="*/ 937198 h 957550"/>
              <a:gd name="connsiteX0" fmla="*/ 338 w 9144000"/>
              <a:gd name="connsiteY0" fmla="*/ 957544 h 977896"/>
              <a:gd name="connsiteX1" fmla="*/ 8991600 w 9144000"/>
              <a:gd name="connsiteY1" fmla="*/ 977896 h 977896"/>
              <a:gd name="connsiteX2" fmla="*/ 9144000 w 9144000"/>
              <a:gd name="connsiteY2" fmla="*/ 977896 h 977896"/>
              <a:gd name="connsiteX3" fmla="*/ 9144000 w 9144000"/>
              <a:gd name="connsiteY3" fmla="*/ 139696 h 977896"/>
              <a:gd name="connsiteX4" fmla="*/ 1371600 w 9144000"/>
              <a:gd name="connsiteY4" fmla="*/ 139696 h 977896"/>
              <a:gd name="connsiteX5" fmla="*/ 0 w 9144000"/>
              <a:gd name="connsiteY5" fmla="*/ 10176 h 977896"/>
              <a:gd name="connsiteX6" fmla="*/ 338 w 9144000"/>
              <a:gd name="connsiteY6" fmla="*/ 957544 h 977896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5" fmla="*/ 1463040 w 9144000"/>
              <a:gd name="connsiteY5" fmla="*/ 297159 h 967719"/>
              <a:gd name="connsiteX0" fmla="*/ 0 w 9144000"/>
              <a:gd name="connsiteY0" fmla="*/ 1 h 967721"/>
              <a:gd name="connsiteX1" fmla="*/ 338 w 9144000"/>
              <a:gd name="connsiteY1" fmla="*/ 947369 h 967721"/>
              <a:gd name="connsiteX2" fmla="*/ 8991600 w 9144000"/>
              <a:gd name="connsiteY2" fmla="*/ 967721 h 967721"/>
              <a:gd name="connsiteX3" fmla="*/ 9144000 w 9144000"/>
              <a:gd name="connsiteY3" fmla="*/ 967721 h 967721"/>
              <a:gd name="connsiteX4" fmla="*/ 9144000 w 9144000"/>
              <a:gd name="connsiteY4" fmla="*/ 129521 h 967721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0" fmla="*/ 0 w 9144000"/>
              <a:gd name="connsiteY0" fmla="*/ 20360 h 988080"/>
              <a:gd name="connsiteX1" fmla="*/ 338 w 9144000"/>
              <a:gd name="connsiteY1" fmla="*/ 967728 h 988080"/>
              <a:gd name="connsiteX2" fmla="*/ 8991600 w 9144000"/>
              <a:gd name="connsiteY2" fmla="*/ 988080 h 988080"/>
              <a:gd name="connsiteX3" fmla="*/ 9144000 w 9144000"/>
              <a:gd name="connsiteY3" fmla="*/ 988080 h 988080"/>
              <a:gd name="connsiteX4" fmla="*/ 9144000 w 9144000"/>
              <a:gd name="connsiteY4" fmla="*/ 0 h 9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8080">
                <a:moveTo>
                  <a:pt x="0" y="20360"/>
                </a:moveTo>
                <a:cubicBezTo>
                  <a:pt x="225" y="329367"/>
                  <a:pt x="113" y="658721"/>
                  <a:pt x="338" y="967728"/>
                </a:cubicBezTo>
                <a:lnTo>
                  <a:pt x="8991600" y="988080"/>
                </a:lnTo>
                <a:lnTo>
                  <a:pt x="9144000" y="988080"/>
                </a:lnTo>
                <a:lnTo>
                  <a:pt x="9144000" y="0"/>
                </a:lnTo>
              </a:path>
            </a:pathLst>
          </a:custGeom>
          <a:gradFill flip="none" rotWithShape="1">
            <a:gsLst>
              <a:gs pos="0">
                <a:srgbClr val="104A9A"/>
              </a:gs>
              <a:gs pos="100000">
                <a:srgbClr val="2DA34B"/>
              </a:gs>
              <a:gs pos="50000">
                <a:srgbClr val="1BADE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7620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Freeform 10"/>
          <p:cNvSpPr/>
          <p:nvPr/>
        </p:nvSpPr>
        <p:spPr>
          <a:xfrm rot="10800000">
            <a:off x="812800" y="4452938"/>
            <a:ext cx="11379200" cy="119062"/>
          </a:xfrm>
          <a:custGeom>
            <a:avLst/>
            <a:gdLst>
              <a:gd name="connsiteX0" fmla="*/ 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0 w 7620000"/>
              <a:gd name="connsiteY4" fmla="*/ 0 h 838200"/>
              <a:gd name="connsiteX0" fmla="*/ 30480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304800 w 7620000"/>
              <a:gd name="connsiteY4" fmla="*/ 0 h 838200"/>
              <a:gd name="connsiteX0" fmla="*/ 304800 w 7620000"/>
              <a:gd name="connsiteY0" fmla="*/ 838200 h 1676400"/>
              <a:gd name="connsiteX1" fmla="*/ 7620000 w 7620000"/>
              <a:gd name="connsiteY1" fmla="*/ 838200 h 1676400"/>
              <a:gd name="connsiteX2" fmla="*/ 7620000 w 7620000"/>
              <a:gd name="connsiteY2" fmla="*/ 1676400 h 1676400"/>
              <a:gd name="connsiteX3" fmla="*/ 0 w 7620000"/>
              <a:gd name="connsiteY3" fmla="*/ 0 h 1676400"/>
              <a:gd name="connsiteX4" fmla="*/ 304800 w 7620000"/>
              <a:gd name="connsiteY4" fmla="*/ 838200 h 1676400"/>
              <a:gd name="connsiteX0" fmla="*/ 304800 w 7620000"/>
              <a:gd name="connsiteY0" fmla="*/ 838200 h 838200"/>
              <a:gd name="connsiteX1" fmla="*/ 7620000 w 7620000"/>
              <a:gd name="connsiteY1" fmla="*/ 838200 h 838200"/>
              <a:gd name="connsiteX2" fmla="*/ 7620000 w 7620000"/>
              <a:gd name="connsiteY2" fmla="*/ 0 h 838200"/>
              <a:gd name="connsiteX3" fmla="*/ 0 w 7620000"/>
              <a:gd name="connsiteY3" fmla="*/ 0 h 838200"/>
              <a:gd name="connsiteX4" fmla="*/ 304800 w 76200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0 h 838200"/>
              <a:gd name="connsiteX3" fmla="*/ 0 w 7772400"/>
              <a:gd name="connsiteY3" fmla="*/ 0 h 838200"/>
              <a:gd name="connsiteX4" fmla="*/ 304800 w 77724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838200 h 838200"/>
              <a:gd name="connsiteX3" fmla="*/ 7772400 w 7772400"/>
              <a:gd name="connsiteY3" fmla="*/ 0 h 838200"/>
              <a:gd name="connsiteX4" fmla="*/ 0 w 7772400"/>
              <a:gd name="connsiteY4" fmla="*/ 0 h 838200"/>
              <a:gd name="connsiteX5" fmla="*/ 304800 w 7772400"/>
              <a:gd name="connsiteY5" fmla="*/ 838200 h 838200"/>
              <a:gd name="connsiteX0" fmla="*/ 1676738 w 9144338"/>
              <a:gd name="connsiteY0" fmla="*/ 957548 h 957548"/>
              <a:gd name="connsiteX1" fmla="*/ 8991938 w 9144338"/>
              <a:gd name="connsiteY1" fmla="*/ 957548 h 957548"/>
              <a:gd name="connsiteX2" fmla="*/ 9144338 w 9144338"/>
              <a:gd name="connsiteY2" fmla="*/ 957548 h 957548"/>
              <a:gd name="connsiteX3" fmla="*/ 9144338 w 9144338"/>
              <a:gd name="connsiteY3" fmla="*/ 119348 h 957548"/>
              <a:gd name="connsiteX4" fmla="*/ 1371938 w 9144338"/>
              <a:gd name="connsiteY4" fmla="*/ 119348 h 957548"/>
              <a:gd name="connsiteX5" fmla="*/ 0 w 9144338"/>
              <a:gd name="connsiteY5" fmla="*/ 10175 h 957548"/>
              <a:gd name="connsiteX6" fmla="*/ 1676738 w 9144338"/>
              <a:gd name="connsiteY6" fmla="*/ 957548 h 957548"/>
              <a:gd name="connsiteX0" fmla="*/ 676 w 9144338"/>
              <a:gd name="connsiteY0" fmla="*/ 937198 h 957550"/>
              <a:gd name="connsiteX1" fmla="*/ 8991938 w 9144338"/>
              <a:gd name="connsiteY1" fmla="*/ 957550 h 957550"/>
              <a:gd name="connsiteX2" fmla="*/ 9144338 w 9144338"/>
              <a:gd name="connsiteY2" fmla="*/ 957550 h 957550"/>
              <a:gd name="connsiteX3" fmla="*/ 9144338 w 9144338"/>
              <a:gd name="connsiteY3" fmla="*/ 119350 h 957550"/>
              <a:gd name="connsiteX4" fmla="*/ 1371938 w 9144338"/>
              <a:gd name="connsiteY4" fmla="*/ 119350 h 957550"/>
              <a:gd name="connsiteX5" fmla="*/ 0 w 9144338"/>
              <a:gd name="connsiteY5" fmla="*/ 10177 h 957550"/>
              <a:gd name="connsiteX6" fmla="*/ 676 w 9144338"/>
              <a:gd name="connsiteY6" fmla="*/ 937198 h 957550"/>
              <a:gd name="connsiteX0" fmla="*/ 338 w 9144000"/>
              <a:gd name="connsiteY0" fmla="*/ 957544 h 977896"/>
              <a:gd name="connsiteX1" fmla="*/ 8991600 w 9144000"/>
              <a:gd name="connsiteY1" fmla="*/ 977896 h 977896"/>
              <a:gd name="connsiteX2" fmla="*/ 9144000 w 9144000"/>
              <a:gd name="connsiteY2" fmla="*/ 977896 h 977896"/>
              <a:gd name="connsiteX3" fmla="*/ 9144000 w 9144000"/>
              <a:gd name="connsiteY3" fmla="*/ 139696 h 977896"/>
              <a:gd name="connsiteX4" fmla="*/ 1371600 w 9144000"/>
              <a:gd name="connsiteY4" fmla="*/ 139696 h 977896"/>
              <a:gd name="connsiteX5" fmla="*/ 0 w 9144000"/>
              <a:gd name="connsiteY5" fmla="*/ 10176 h 977896"/>
              <a:gd name="connsiteX6" fmla="*/ 338 w 9144000"/>
              <a:gd name="connsiteY6" fmla="*/ 957544 h 977896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5" fmla="*/ 1463040 w 9144000"/>
              <a:gd name="connsiteY5" fmla="*/ 297159 h 967719"/>
              <a:gd name="connsiteX0" fmla="*/ 0 w 9144000"/>
              <a:gd name="connsiteY0" fmla="*/ 1 h 967721"/>
              <a:gd name="connsiteX1" fmla="*/ 338 w 9144000"/>
              <a:gd name="connsiteY1" fmla="*/ 947369 h 967721"/>
              <a:gd name="connsiteX2" fmla="*/ 8991600 w 9144000"/>
              <a:gd name="connsiteY2" fmla="*/ 967721 h 967721"/>
              <a:gd name="connsiteX3" fmla="*/ 9144000 w 9144000"/>
              <a:gd name="connsiteY3" fmla="*/ 967721 h 967721"/>
              <a:gd name="connsiteX4" fmla="*/ 9144000 w 9144000"/>
              <a:gd name="connsiteY4" fmla="*/ 129521 h 967721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0" fmla="*/ 0 w 9144000"/>
              <a:gd name="connsiteY0" fmla="*/ 20360 h 988080"/>
              <a:gd name="connsiteX1" fmla="*/ 338 w 9144000"/>
              <a:gd name="connsiteY1" fmla="*/ 967728 h 988080"/>
              <a:gd name="connsiteX2" fmla="*/ 8991600 w 9144000"/>
              <a:gd name="connsiteY2" fmla="*/ 988080 h 988080"/>
              <a:gd name="connsiteX3" fmla="*/ 9144000 w 9144000"/>
              <a:gd name="connsiteY3" fmla="*/ 988080 h 988080"/>
              <a:gd name="connsiteX4" fmla="*/ 9144000 w 9144000"/>
              <a:gd name="connsiteY4" fmla="*/ 0 h 9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8080">
                <a:moveTo>
                  <a:pt x="0" y="20360"/>
                </a:moveTo>
                <a:cubicBezTo>
                  <a:pt x="225" y="329367"/>
                  <a:pt x="113" y="658721"/>
                  <a:pt x="338" y="967728"/>
                </a:cubicBezTo>
                <a:lnTo>
                  <a:pt x="8991600" y="988080"/>
                </a:lnTo>
                <a:lnTo>
                  <a:pt x="9144000" y="988080"/>
                </a:lnTo>
                <a:lnTo>
                  <a:pt x="9144000" y="0"/>
                </a:lnTo>
              </a:path>
            </a:pathLst>
          </a:custGeom>
          <a:gradFill flip="none" rotWithShape="1">
            <a:gsLst>
              <a:gs pos="0">
                <a:srgbClr val="104A9A"/>
              </a:gs>
              <a:gs pos="100000">
                <a:srgbClr val="2DA34B"/>
              </a:gs>
              <a:gs pos="50000">
                <a:srgbClr val="1BADE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0" y="7620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812800" y="4452938"/>
            <a:ext cx="11379200" cy="119062"/>
          </a:xfrm>
          <a:custGeom>
            <a:avLst/>
            <a:gdLst>
              <a:gd name="connsiteX0" fmla="*/ 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0 w 7620000"/>
              <a:gd name="connsiteY4" fmla="*/ 0 h 838200"/>
              <a:gd name="connsiteX0" fmla="*/ 30480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304800 w 7620000"/>
              <a:gd name="connsiteY4" fmla="*/ 0 h 838200"/>
              <a:gd name="connsiteX0" fmla="*/ 304800 w 7620000"/>
              <a:gd name="connsiteY0" fmla="*/ 838200 h 1676400"/>
              <a:gd name="connsiteX1" fmla="*/ 7620000 w 7620000"/>
              <a:gd name="connsiteY1" fmla="*/ 838200 h 1676400"/>
              <a:gd name="connsiteX2" fmla="*/ 7620000 w 7620000"/>
              <a:gd name="connsiteY2" fmla="*/ 1676400 h 1676400"/>
              <a:gd name="connsiteX3" fmla="*/ 0 w 7620000"/>
              <a:gd name="connsiteY3" fmla="*/ 0 h 1676400"/>
              <a:gd name="connsiteX4" fmla="*/ 304800 w 7620000"/>
              <a:gd name="connsiteY4" fmla="*/ 838200 h 1676400"/>
              <a:gd name="connsiteX0" fmla="*/ 304800 w 7620000"/>
              <a:gd name="connsiteY0" fmla="*/ 838200 h 838200"/>
              <a:gd name="connsiteX1" fmla="*/ 7620000 w 7620000"/>
              <a:gd name="connsiteY1" fmla="*/ 838200 h 838200"/>
              <a:gd name="connsiteX2" fmla="*/ 7620000 w 7620000"/>
              <a:gd name="connsiteY2" fmla="*/ 0 h 838200"/>
              <a:gd name="connsiteX3" fmla="*/ 0 w 7620000"/>
              <a:gd name="connsiteY3" fmla="*/ 0 h 838200"/>
              <a:gd name="connsiteX4" fmla="*/ 304800 w 76200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0 h 838200"/>
              <a:gd name="connsiteX3" fmla="*/ 0 w 7772400"/>
              <a:gd name="connsiteY3" fmla="*/ 0 h 838200"/>
              <a:gd name="connsiteX4" fmla="*/ 304800 w 77724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838200 h 838200"/>
              <a:gd name="connsiteX3" fmla="*/ 7772400 w 7772400"/>
              <a:gd name="connsiteY3" fmla="*/ 0 h 838200"/>
              <a:gd name="connsiteX4" fmla="*/ 0 w 7772400"/>
              <a:gd name="connsiteY4" fmla="*/ 0 h 838200"/>
              <a:gd name="connsiteX5" fmla="*/ 304800 w 7772400"/>
              <a:gd name="connsiteY5" fmla="*/ 838200 h 838200"/>
              <a:gd name="connsiteX0" fmla="*/ 1676738 w 9144338"/>
              <a:gd name="connsiteY0" fmla="*/ 957548 h 957548"/>
              <a:gd name="connsiteX1" fmla="*/ 8991938 w 9144338"/>
              <a:gd name="connsiteY1" fmla="*/ 957548 h 957548"/>
              <a:gd name="connsiteX2" fmla="*/ 9144338 w 9144338"/>
              <a:gd name="connsiteY2" fmla="*/ 957548 h 957548"/>
              <a:gd name="connsiteX3" fmla="*/ 9144338 w 9144338"/>
              <a:gd name="connsiteY3" fmla="*/ 119348 h 957548"/>
              <a:gd name="connsiteX4" fmla="*/ 1371938 w 9144338"/>
              <a:gd name="connsiteY4" fmla="*/ 119348 h 957548"/>
              <a:gd name="connsiteX5" fmla="*/ 0 w 9144338"/>
              <a:gd name="connsiteY5" fmla="*/ 10175 h 957548"/>
              <a:gd name="connsiteX6" fmla="*/ 1676738 w 9144338"/>
              <a:gd name="connsiteY6" fmla="*/ 957548 h 957548"/>
              <a:gd name="connsiteX0" fmla="*/ 676 w 9144338"/>
              <a:gd name="connsiteY0" fmla="*/ 937198 h 957550"/>
              <a:gd name="connsiteX1" fmla="*/ 8991938 w 9144338"/>
              <a:gd name="connsiteY1" fmla="*/ 957550 h 957550"/>
              <a:gd name="connsiteX2" fmla="*/ 9144338 w 9144338"/>
              <a:gd name="connsiteY2" fmla="*/ 957550 h 957550"/>
              <a:gd name="connsiteX3" fmla="*/ 9144338 w 9144338"/>
              <a:gd name="connsiteY3" fmla="*/ 119350 h 957550"/>
              <a:gd name="connsiteX4" fmla="*/ 1371938 w 9144338"/>
              <a:gd name="connsiteY4" fmla="*/ 119350 h 957550"/>
              <a:gd name="connsiteX5" fmla="*/ 0 w 9144338"/>
              <a:gd name="connsiteY5" fmla="*/ 10177 h 957550"/>
              <a:gd name="connsiteX6" fmla="*/ 676 w 9144338"/>
              <a:gd name="connsiteY6" fmla="*/ 937198 h 957550"/>
              <a:gd name="connsiteX0" fmla="*/ 338 w 9144000"/>
              <a:gd name="connsiteY0" fmla="*/ 957544 h 977896"/>
              <a:gd name="connsiteX1" fmla="*/ 8991600 w 9144000"/>
              <a:gd name="connsiteY1" fmla="*/ 977896 h 977896"/>
              <a:gd name="connsiteX2" fmla="*/ 9144000 w 9144000"/>
              <a:gd name="connsiteY2" fmla="*/ 977896 h 977896"/>
              <a:gd name="connsiteX3" fmla="*/ 9144000 w 9144000"/>
              <a:gd name="connsiteY3" fmla="*/ 139696 h 977896"/>
              <a:gd name="connsiteX4" fmla="*/ 1371600 w 9144000"/>
              <a:gd name="connsiteY4" fmla="*/ 139696 h 977896"/>
              <a:gd name="connsiteX5" fmla="*/ 0 w 9144000"/>
              <a:gd name="connsiteY5" fmla="*/ 10176 h 977896"/>
              <a:gd name="connsiteX6" fmla="*/ 338 w 9144000"/>
              <a:gd name="connsiteY6" fmla="*/ 957544 h 977896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5" fmla="*/ 1463040 w 9144000"/>
              <a:gd name="connsiteY5" fmla="*/ 297159 h 967719"/>
              <a:gd name="connsiteX0" fmla="*/ 0 w 9144000"/>
              <a:gd name="connsiteY0" fmla="*/ 1 h 967721"/>
              <a:gd name="connsiteX1" fmla="*/ 338 w 9144000"/>
              <a:gd name="connsiteY1" fmla="*/ 947369 h 967721"/>
              <a:gd name="connsiteX2" fmla="*/ 8991600 w 9144000"/>
              <a:gd name="connsiteY2" fmla="*/ 967721 h 967721"/>
              <a:gd name="connsiteX3" fmla="*/ 9144000 w 9144000"/>
              <a:gd name="connsiteY3" fmla="*/ 967721 h 967721"/>
              <a:gd name="connsiteX4" fmla="*/ 9144000 w 9144000"/>
              <a:gd name="connsiteY4" fmla="*/ 129521 h 967721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0" fmla="*/ 0 w 9144000"/>
              <a:gd name="connsiteY0" fmla="*/ 20360 h 988080"/>
              <a:gd name="connsiteX1" fmla="*/ 338 w 9144000"/>
              <a:gd name="connsiteY1" fmla="*/ 967728 h 988080"/>
              <a:gd name="connsiteX2" fmla="*/ 8991600 w 9144000"/>
              <a:gd name="connsiteY2" fmla="*/ 988080 h 988080"/>
              <a:gd name="connsiteX3" fmla="*/ 9144000 w 9144000"/>
              <a:gd name="connsiteY3" fmla="*/ 988080 h 988080"/>
              <a:gd name="connsiteX4" fmla="*/ 9144000 w 9144000"/>
              <a:gd name="connsiteY4" fmla="*/ 0 h 9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8080">
                <a:moveTo>
                  <a:pt x="0" y="20360"/>
                </a:moveTo>
                <a:cubicBezTo>
                  <a:pt x="225" y="329367"/>
                  <a:pt x="113" y="658721"/>
                  <a:pt x="338" y="967728"/>
                </a:cubicBezTo>
                <a:lnTo>
                  <a:pt x="8991600" y="988080"/>
                </a:lnTo>
                <a:lnTo>
                  <a:pt x="9144000" y="988080"/>
                </a:lnTo>
                <a:lnTo>
                  <a:pt x="9144000" y="0"/>
                </a:lnTo>
              </a:path>
            </a:pathLst>
          </a:custGeom>
          <a:gradFill flip="none" rotWithShape="1">
            <a:gsLst>
              <a:gs pos="0">
                <a:srgbClr val="104A9A"/>
              </a:gs>
              <a:gs pos="100000">
                <a:srgbClr val="2DA34B"/>
              </a:gs>
              <a:gs pos="50000">
                <a:srgbClr val="1BADE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6200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318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04800" y="1143000"/>
            <a:ext cx="5689600" cy="5334000"/>
          </a:xfrm>
        </p:spPr>
        <p:txBody>
          <a:bodyPr>
            <a:normAutofit/>
          </a:bodyPr>
          <a:lstStyle>
            <a:lvl1pPr>
              <a:defRPr sz="2400"/>
            </a:lvl1pPr>
            <a:lvl2pPr marL="573088" indent="-290513">
              <a:defRPr sz="2000"/>
            </a:lvl2pPr>
            <a:lvl3pPr marL="855663" indent="-282575">
              <a:defRPr sz="1800"/>
            </a:lvl3pPr>
            <a:lvl4pPr marL="1147763" indent="-292100">
              <a:defRPr sz="1600"/>
            </a:lvl4pPr>
            <a:lvl5pPr marL="1430338" indent="-282575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E8510FF5-C089-497A-A684-2177D9A91EE8}"/>
              </a:ext>
            </a:extLst>
          </p:cNvPr>
          <p:cNvSpPr>
            <a:spLocks noGrp="1"/>
          </p:cNvSpPr>
          <p:nvPr>
            <p:ph sz="half" idx="10"/>
          </p:nvPr>
        </p:nvSpPr>
        <p:spPr bwMode="auto">
          <a:xfrm>
            <a:off x="6197600" y="1143000"/>
            <a:ext cx="5689600" cy="5334000"/>
          </a:xfrm>
        </p:spPr>
        <p:txBody>
          <a:bodyPr>
            <a:normAutofit/>
          </a:bodyPr>
          <a:lstStyle>
            <a:lvl1pPr>
              <a:defRPr sz="2400"/>
            </a:lvl1pPr>
            <a:lvl2pPr marL="573088" indent="-290513">
              <a:defRPr sz="2000"/>
            </a:lvl2pPr>
            <a:lvl3pPr marL="855663" indent="-282575">
              <a:defRPr sz="1800"/>
            </a:lvl3pPr>
            <a:lvl4pPr marL="1147763" indent="-292100">
              <a:defRPr sz="1600"/>
            </a:lvl4pPr>
            <a:lvl5pPr marL="1430338" indent="-282575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9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6D7CCF20-576D-43C1-9016-99914076A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11582400" cy="2364971"/>
          </a:xfrm>
        </p:spPr>
        <p:txBody>
          <a:bodyPr/>
          <a:lstStyle>
            <a:lvl1pPr marL="287338" indent="-287338">
              <a:spcBef>
                <a:spcPts val="600"/>
              </a:spcBef>
              <a:defRPr/>
            </a:lvl1pPr>
            <a:lvl2pPr marL="571500" indent="-282575">
              <a:spcBef>
                <a:spcPts val="600"/>
              </a:spcBef>
              <a:defRPr/>
            </a:lvl2pPr>
            <a:lvl3pPr marL="860425" indent="-288925">
              <a:spcBef>
                <a:spcPts val="600"/>
              </a:spcBef>
              <a:defRPr/>
            </a:lvl3pPr>
            <a:lvl4pPr marL="1143000" indent="-282575">
              <a:spcBef>
                <a:spcPts val="600"/>
              </a:spcBef>
              <a:defRPr/>
            </a:lvl4pPr>
            <a:lvl5pPr marL="1431925" indent="-288925"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3A6A24D-6765-4899-B148-D8462336F1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736570"/>
            <a:ext cx="11582400" cy="2740429"/>
          </a:xfrm>
        </p:spPr>
        <p:txBody>
          <a:bodyPr/>
          <a:lstStyle>
            <a:lvl1pPr marL="287338" indent="-287338">
              <a:spcBef>
                <a:spcPts val="600"/>
              </a:spcBef>
              <a:defRPr/>
            </a:lvl1pPr>
            <a:lvl2pPr marL="571500" indent="-282575">
              <a:spcBef>
                <a:spcPts val="600"/>
              </a:spcBef>
              <a:defRPr/>
            </a:lvl2pPr>
            <a:lvl3pPr marL="860425" indent="-288925">
              <a:spcBef>
                <a:spcPts val="600"/>
              </a:spcBef>
              <a:defRPr/>
            </a:lvl3pPr>
            <a:lvl4pPr marL="1143000" indent="-282575">
              <a:spcBef>
                <a:spcPts val="600"/>
              </a:spcBef>
              <a:defRPr/>
            </a:lvl4pPr>
            <a:lvl5pPr marL="1431925" indent="-288925"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8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940019A-639C-4F2D-99A7-74B891ED5463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304800" y="1143000"/>
            <a:ext cx="5689600" cy="2514600"/>
          </a:xfrm>
        </p:spPr>
        <p:txBody>
          <a:bodyPr>
            <a:normAutofit/>
          </a:bodyPr>
          <a:lstStyle>
            <a:lvl1pPr>
              <a:defRPr sz="2400"/>
            </a:lvl1pPr>
            <a:lvl2pPr marL="573088" indent="-290513">
              <a:defRPr sz="2000"/>
            </a:lvl2pPr>
            <a:lvl3pPr marL="855663" indent="-282575">
              <a:defRPr sz="1800"/>
            </a:lvl3pPr>
            <a:lvl4pPr marL="1147763" indent="-292100">
              <a:defRPr sz="1600"/>
            </a:lvl4pPr>
            <a:lvl5pPr marL="1430338" indent="-282575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0AEFE217-35E6-4D78-9D3D-F721667BA6C5}"/>
              </a:ext>
            </a:extLst>
          </p:cNvPr>
          <p:cNvSpPr>
            <a:spLocks noGrp="1"/>
          </p:cNvSpPr>
          <p:nvPr>
            <p:ph sz="half" idx="14"/>
          </p:nvPr>
        </p:nvSpPr>
        <p:spPr bwMode="auto">
          <a:xfrm>
            <a:off x="304800" y="3733800"/>
            <a:ext cx="5689600" cy="2743200"/>
          </a:xfrm>
        </p:spPr>
        <p:txBody>
          <a:bodyPr>
            <a:normAutofit/>
          </a:bodyPr>
          <a:lstStyle>
            <a:lvl1pPr>
              <a:defRPr sz="2400"/>
            </a:lvl1pPr>
            <a:lvl2pPr marL="573088" indent="-290513">
              <a:defRPr sz="2000"/>
            </a:lvl2pPr>
            <a:lvl3pPr marL="855663" indent="-282575">
              <a:defRPr sz="1800"/>
            </a:lvl3pPr>
            <a:lvl4pPr marL="1147763" indent="-292100">
              <a:defRPr sz="1600"/>
            </a:lvl4pPr>
            <a:lvl5pPr marL="1430338" indent="-282575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7B175B63-E75B-4152-B3B6-3234BB8CB1D9}"/>
              </a:ext>
            </a:extLst>
          </p:cNvPr>
          <p:cNvSpPr>
            <a:spLocks noGrp="1"/>
          </p:cNvSpPr>
          <p:nvPr>
            <p:ph sz="half" idx="15"/>
          </p:nvPr>
        </p:nvSpPr>
        <p:spPr bwMode="auto">
          <a:xfrm>
            <a:off x="6197600" y="1143000"/>
            <a:ext cx="5689600" cy="2514600"/>
          </a:xfrm>
        </p:spPr>
        <p:txBody>
          <a:bodyPr>
            <a:normAutofit/>
          </a:bodyPr>
          <a:lstStyle>
            <a:lvl1pPr>
              <a:defRPr sz="2400"/>
            </a:lvl1pPr>
            <a:lvl2pPr marL="573088" indent="-290513">
              <a:defRPr sz="2000"/>
            </a:lvl2pPr>
            <a:lvl3pPr marL="855663" indent="-282575">
              <a:defRPr sz="1800"/>
            </a:lvl3pPr>
            <a:lvl4pPr marL="1147763" indent="-292100">
              <a:defRPr sz="1600"/>
            </a:lvl4pPr>
            <a:lvl5pPr marL="1430338" indent="-282575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4AA9C01E-E620-4E49-9794-98F5D6E74710}"/>
              </a:ext>
            </a:extLst>
          </p:cNvPr>
          <p:cNvSpPr>
            <a:spLocks noGrp="1"/>
          </p:cNvSpPr>
          <p:nvPr>
            <p:ph sz="half" idx="16"/>
          </p:nvPr>
        </p:nvSpPr>
        <p:spPr bwMode="auto">
          <a:xfrm>
            <a:off x="6197600" y="3733800"/>
            <a:ext cx="5689600" cy="2743200"/>
          </a:xfrm>
        </p:spPr>
        <p:txBody>
          <a:bodyPr>
            <a:normAutofit/>
          </a:bodyPr>
          <a:lstStyle>
            <a:lvl1pPr>
              <a:defRPr sz="2400"/>
            </a:lvl1pPr>
            <a:lvl2pPr marL="573088" indent="-290513">
              <a:defRPr sz="2000"/>
            </a:lvl2pPr>
            <a:lvl3pPr marL="855663" indent="-282575">
              <a:defRPr sz="1800"/>
            </a:lvl3pPr>
            <a:lvl4pPr marL="1147763" indent="-292100">
              <a:defRPr sz="1600"/>
            </a:lvl4pPr>
            <a:lvl5pPr marL="1430338" indent="-282575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3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034" y="1143000"/>
            <a:ext cx="5691717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143000"/>
            <a:ext cx="5693833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E1D8900F-769B-473B-993D-20207FEE3369}"/>
              </a:ext>
            </a:extLst>
          </p:cNvPr>
          <p:cNvSpPr>
            <a:spLocks noGrp="1"/>
          </p:cNvSpPr>
          <p:nvPr>
            <p:ph sz="half" idx="10"/>
          </p:nvPr>
        </p:nvSpPr>
        <p:spPr bwMode="auto">
          <a:xfrm>
            <a:off x="304799" y="1828800"/>
            <a:ext cx="5695951" cy="4648200"/>
          </a:xfrm>
        </p:spPr>
        <p:txBody>
          <a:bodyPr>
            <a:normAutofit/>
          </a:bodyPr>
          <a:lstStyle>
            <a:lvl1pPr>
              <a:defRPr sz="2400"/>
            </a:lvl1pPr>
            <a:lvl2pPr marL="573088" indent="-290513">
              <a:defRPr sz="2000"/>
            </a:lvl2pPr>
            <a:lvl3pPr marL="855663" indent="-282575">
              <a:defRPr sz="1800"/>
            </a:lvl3pPr>
            <a:lvl4pPr marL="1147763" indent="-292100">
              <a:defRPr sz="1600"/>
            </a:lvl4pPr>
            <a:lvl5pPr marL="1430338" indent="-282575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8358F162-DDB5-4B66-A5BA-F45C6C2BB09B}"/>
              </a:ext>
            </a:extLst>
          </p:cNvPr>
          <p:cNvSpPr>
            <a:spLocks noGrp="1"/>
          </p:cNvSpPr>
          <p:nvPr>
            <p:ph sz="half" idx="11"/>
          </p:nvPr>
        </p:nvSpPr>
        <p:spPr bwMode="auto">
          <a:xfrm>
            <a:off x="6197600" y="1832638"/>
            <a:ext cx="5689599" cy="4644362"/>
          </a:xfrm>
        </p:spPr>
        <p:txBody>
          <a:bodyPr>
            <a:normAutofit/>
          </a:bodyPr>
          <a:lstStyle>
            <a:lvl1pPr>
              <a:defRPr sz="2400"/>
            </a:lvl1pPr>
            <a:lvl2pPr marL="573088" indent="-290513">
              <a:defRPr sz="2000"/>
            </a:lvl2pPr>
            <a:lvl3pPr marL="855663" indent="-282575">
              <a:defRPr sz="1800"/>
            </a:lvl3pPr>
            <a:lvl4pPr marL="1147763" indent="-292100">
              <a:defRPr sz="1600"/>
            </a:lvl4pPr>
            <a:lvl5pPr marL="1430338" indent="-282575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0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40000" y="6611938"/>
            <a:ext cx="7112000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© 2018 Microsemi Corporation. Company Proprietary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9753600" cy="10668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400" b="1">
                <a:solidFill>
                  <a:srgbClr val="0C49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876800"/>
            <a:ext cx="9753600" cy="1371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9226551" y="6588126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>
              <a:defRPr/>
            </a:pPr>
            <a:fld id="{AE71AD8B-CB87-4DB0-8C69-27A90145503C}" type="slidenum">
              <a:rPr lang="en-US" sz="900" smtClean="0">
                <a:latin typeface="+mn-lt"/>
                <a:ea typeface="+mn-ea"/>
                <a:cs typeface="+mn-cs"/>
              </a:rPr>
              <a:pPr algn="r">
                <a:defRPr/>
              </a:pPr>
              <a:t>‹#›</a:t>
            </a:fld>
            <a:endParaRPr lang="en-US" sz="9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11" descr="earthiStock_8978534_PPTtitle_May11.jpg"/>
          <p:cNvPicPr>
            <a:picLocks noChangeAspect="1"/>
          </p:cNvPicPr>
          <p:nvPr/>
        </p:nvPicPr>
        <p:blipFill>
          <a:blip r:embed="rId2" cstate="print"/>
          <a:srcRect l="6712" t="10989" r="1529" b="12088"/>
          <a:stretch>
            <a:fillRect/>
          </a:stretch>
        </p:blipFill>
        <p:spPr bwMode="auto">
          <a:xfrm>
            <a:off x="0" y="1676111"/>
            <a:ext cx="12192000" cy="21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 bwMode="auto">
          <a:xfrm>
            <a:off x="8413751" y="3352801"/>
            <a:ext cx="3780630" cy="685800"/>
          </a:xfrm>
          <a:custGeom>
            <a:avLst/>
            <a:gdLst>
              <a:gd name="connsiteX0" fmla="*/ 258403 w 3352800"/>
              <a:gd name="connsiteY0" fmla="*/ 0 h 685800"/>
              <a:gd name="connsiteX1" fmla="*/ 3352800 w 3352800"/>
              <a:gd name="connsiteY1" fmla="*/ 0 h 685800"/>
              <a:gd name="connsiteX2" fmla="*/ 3352800 w 3352800"/>
              <a:gd name="connsiteY2" fmla="*/ 0 h 685800"/>
              <a:gd name="connsiteX3" fmla="*/ 3352800 w 3352800"/>
              <a:gd name="connsiteY3" fmla="*/ 427397 h 685800"/>
              <a:gd name="connsiteX4" fmla="*/ 3094397 w 3352800"/>
              <a:gd name="connsiteY4" fmla="*/ 685800 h 685800"/>
              <a:gd name="connsiteX5" fmla="*/ 0 w 3352800"/>
              <a:gd name="connsiteY5" fmla="*/ 685800 h 685800"/>
              <a:gd name="connsiteX6" fmla="*/ 0 w 3352800"/>
              <a:gd name="connsiteY6" fmla="*/ 685800 h 685800"/>
              <a:gd name="connsiteX7" fmla="*/ 0 w 3352800"/>
              <a:gd name="connsiteY7" fmla="*/ 258403 h 685800"/>
              <a:gd name="connsiteX8" fmla="*/ 258403 w 3352800"/>
              <a:gd name="connsiteY8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2800" h="685800">
                <a:moveTo>
                  <a:pt x="258403" y="0"/>
                </a:moveTo>
                <a:lnTo>
                  <a:pt x="3352800" y="0"/>
                </a:lnTo>
                <a:lnTo>
                  <a:pt x="3352800" y="0"/>
                </a:lnTo>
                <a:lnTo>
                  <a:pt x="3352800" y="427397"/>
                </a:lnTo>
                <a:cubicBezTo>
                  <a:pt x="3352800" y="570109"/>
                  <a:pt x="3237109" y="685800"/>
                  <a:pt x="3094397" y="685800"/>
                </a:cubicBezTo>
                <a:lnTo>
                  <a:pt x="0" y="685800"/>
                </a:lnTo>
                <a:lnTo>
                  <a:pt x="0" y="685800"/>
                </a:lnTo>
                <a:lnTo>
                  <a:pt x="0" y="258403"/>
                </a:lnTo>
                <a:cubicBezTo>
                  <a:pt x="0" y="115691"/>
                  <a:pt x="115691" y="0"/>
                  <a:pt x="2584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Freeform 7"/>
          <p:cNvSpPr/>
          <p:nvPr/>
        </p:nvSpPr>
        <p:spPr bwMode="auto">
          <a:xfrm rot="10800000">
            <a:off x="0" y="1066801"/>
            <a:ext cx="12192000" cy="533400"/>
          </a:xfrm>
          <a:custGeom>
            <a:avLst/>
            <a:gdLst>
              <a:gd name="connsiteX0" fmla="*/ 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0 w 7620000"/>
              <a:gd name="connsiteY4" fmla="*/ 0 h 838200"/>
              <a:gd name="connsiteX0" fmla="*/ 30480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304800 w 7620000"/>
              <a:gd name="connsiteY4" fmla="*/ 0 h 838200"/>
              <a:gd name="connsiteX0" fmla="*/ 304800 w 7620000"/>
              <a:gd name="connsiteY0" fmla="*/ 838200 h 1676400"/>
              <a:gd name="connsiteX1" fmla="*/ 7620000 w 7620000"/>
              <a:gd name="connsiteY1" fmla="*/ 838200 h 1676400"/>
              <a:gd name="connsiteX2" fmla="*/ 7620000 w 7620000"/>
              <a:gd name="connsiteY2" fmla="*/ 1676400 h 1676400"/>
              <a:gd name="connsiteX3" fmla="*/ 0 w 7620000"/>
              <a:gd name="connsiteY3" fmla="*/ 0 h 1676400"/>
              <a:gd name="connsiteX4" fmla="*/ 304800 w 7620000"/>
              <a:gd name="connsiteY4" fmla="*/ 838200 h 1676400"/>
              <a:gd name="connsiteX0" fmla="*/ 304800 w 7620000"/>
              <a:gd name="connsiteY0" fmla="*/ 838200 h 838200"/>
              <a:gd name="connsiteX1" fmla="*/ 7620000 w 7620000"/>
              <a:gd name="connsiteY1" fmla="*/ 838200 h 838200"/>
              <a:gd name="connsiteX2" fmla="*/ 7620000 w 7620000"/>
              <a:gd name="connsiteY2" fmla="*/ 0 h 838200"/>
              <a:gd name="connsiteX3" fmla="*/ 0 w 7620000"/>
              <a:gd name="connsiteY3" fmla="*/ 0 h 838200"/>
              <a:gd name="connsiteX4" fmla="*/ 304800 w 76200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0 h 838200"/>
              <a:gd name="connsiteX3" fmla="*/ 0 w 7772400"/>
              <a:gd name="connsiteY3" fmla="*/ 0 h 838200"/>
              <a:gd name="connsiteX4" fmla="*/ 304800 w 77724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838200 h 838200"/>
              <a:gd name="connsiteX3" fmla="*/ 7772400 w 7772400"/>
              <a:gd name="connsiteY3" fmla="*/ 0 h 838200"/>
              <a:gd name="connsiteX4" fmla="*/ 0 w 7772400"/>
              <a:gd name="connsiteY4" fmla="*/ 0 h 838200"/>
              <a:gd name="connsiteX5" fmla="*/ 304800 w 7772400"/>
              <a:gd name="connsiteY5" fmla="*/ 838200 h 838200"/>
              <a:gd name="connsiteX0" fmla="*/ 1676738 w 9144338"/>
              <a:gd name="connsiteY0" fmla="*/ 957548 h 957548"/>
              <a:gd name="connsiteX1" fmla="*/ 8991938 w 9144338"/>
              <a:gd name="connsiteY1" fmla="*/ 957548 h 957548"/>
              <a:gd name="connsiteX2" fmla="*/ 9144338 w 9144338"/>
              <a:gd name="connsiteY2" fmla="*/ 957548 h 957548"/>
              <a:gd name="connsiteX3" fmla="*/ 9144338 w 9144338"/>
              <a:gd name="connsiteY3" fmla="*/ 119348 h 957548"/>
              <a:gd name="connsiteX4" fmla="*/ 1371938 w 9144338"/>
              <a:gd name="connsiteY4" fmla="*/ 119348 h 957548"/>
              <a:gd name="connsiteX5" fmla="*/ 0 w 9144338"/>
              <a:gd name="connsiteY5" fmla="*/ 10175 h 957548"/>
              <a:gd name="connsiteX6" fmla="*/ 1676738 w 9144338"/>
              <a:gd name="connsiteY6" fmla="*/ 957548 h 957548"/>
              <a:gd name="connsiteX0" fmla="*/ 676 w 9144338"/>
              <a:gd name="connsiteY0" fmla="*/ 937198 h 957550"/>
              <a:gd name="connsiteX1" fmla="*/ 8991938 w 9144338"/>
              <a:gd name="connsiteY1" fmla="*/ 957550 h 957550"/>
              <a:gd name="connsiteX2" fmla="*/ 9144338 w 9144338"/>
              <a:gd name="connsiteY2" fmla="*/ 957550 h 957550"/>
              <a:gd name="connsiteX3" fmla="*/ 9144338 w 9144338"/>
              <a:gd name="connsiteY3" fmla="*/ 119350 h 957550"/>
              <a:gd name="connsiteX4" fmla="*/ 1371938 w 9144338"/>
              <a:gd name="connsiteY4" fmla="*/ 119350 h 957550"/>
              <a:gd name="connsiteX5" fmla="*/ 0 w 9144338"/>
              <a:gd name="connsiteY5" fmla="*/ 10177 h 957550"/>
              <a:gd name="connsiteX6" fmla="*/ 676 w 9144338"/>
              <a:gd name="connsiteY6" fmla="*/ 937198 h 957550"/>
              <a:gd name="connsiteX0" fmla="*/ 338 w 9144000"/>
              <a:gd name="connsiteY0" fmla="*/ 957544 h 977896"/>
              <a:gd name="connsiteX1" fmla="*/ 8991600 w 9144000"/>
              <a:gd name="connsiteY1" fmla="*/ 977896 h 977896"/>
              <a:gd name="connsiteX2" fmla="*/ 9144000 w 9144000"/>
              <a:gd name="connsiteY2" fmla="*/ 977896 h 977896"/>
              <a:gd name="connsiteX3" fmla="*/ 9144000 w 9144000"/>
              <a:gd name="connsiteY3" fmla="*/ 139696 h 977896"/>
              <a:gd name="connsiteX4" fmla="*/ 1371600 w 9144000"/>
              <a:gd name="connsiteY4" fmla="*/ 139696 h 977896"/>
              <a:gd name="connsiteX5" fmla="*/ 0 w 9144000"/>
              <a:gd name="connsiteY5" fmla="*/ 10176 h 977896"/>
              <a:gd name="connsiteX6" fmla="*/ 338 w 9144000"/>
              <a:gd name="connsiteY6" fmla="*/ 957544 h 977896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5" fmla="*/ 1463040 w 9144000"/>
              <a:gd name="connsiteY5" fmla="*/ 297159 h 967719"/>
              <a:gd name="connsiteX0" fmla="*/ 0 w 9144000"/>
              <a:gd name="connsiteY0" fmla="*/ 1 h 967721"/>
              <a:gd name="connsiteX1" fmla="*/ 338 w 9144000"/>
              <a:gd name="connsiteY1" fmla="*/ 947369 h 967721"/>
              <a:gd name="connsiteX2" fmla="*/ 8991600 w 9144000"/>
              <a:gd name="connsiteY2" fmla="*/ 967721 h 967721"/>
              <a:gd name="connsiteX3" fmla="*/ 9144000 w 9144000"/>
              <a:gd name="connsiteY3" fmla="*/ 967721 h 967721"/>
              <a:gd name="connsiteX4" fmla="*/ 9144000 w 9144000"/>
              <a:gd name="connsiteY4" fmla="*/ 129521 h 967721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0" fmla="*/ 0 w 9144000"/>
              <a:gd name="connsiteY0" fmla="*/ 20360 h 988080"/>
              <a:gd name="connsiteX1" fmla="*/ 338 w 9144000"/>
              <a:gd name="connsiteY1" fmla="*/ 967728 h 988080"/>
              <a:gd name="connsiteX2" fmla="*/ 8991600 w 9144000"/>
              <a:gd name="connsiteY2" fmla="*/ 988080 h 988080"/>
              <a:gd name="connsiteX3" fmla="*/ 9144000 w 9144000"/>
              <a:gd name="connsiteY3" fmla="*/ 988080 h 988080"/>
              <a:gd name="connsiteX4" fmla="*/ 9144000 w 9144000"/>
              <a:gd name="connsiteY4" fmla="*/ 0 h 9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8080">
                <a:moveTo>
                  <a:pt x="0" y="20360"/>
                </a:moveTo>
                <a:cubicBezTo>
                  <a:pt x="225" y="329367"/>
                  <a:pt x="113" y="658721"/>
                  <a:pt x="338" y="967728"/>
                </a:cubicBezTo>
                <a:lnTo>
                  <a:pt x="8991600" y="988080"/>
                </a:lnTo>
                <a:lnTo>
                  <a:pt x="9144000" y="988080"/>
                </a:lnTo>
                <a:lnTo>
                  <a:pt x="9144000" y="0"/>
                </a:lnTo>
              </a:path>
            </a:pathLst>
          </a:custGeom>
          <a:gradFill flip="none" rotWithShape="1">
            <a:gsLst>
              <a:gs pos="0">
                <a:srgbClr val="104A9A"/>
              </a:gs>
              <a:gs pos="100000">
                <a:srgbClr val="2DA34B"/>
              </a:gs>
              <a:gs pos="50000">
                <a:srgbClr val="1BADE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949326"/>
            <a:ext cx="12192000" cy="228600"/>
          </a:xfrm>
          <a:prstGeom prst="rect">
            <a:avLst/>
          </a:prstGeom>
          <a:solidFill>
            <a:srgbClr val="1A212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9347200" y="1143001"/>
            <a:ext cx="2438400" cy="457200"/>
          </a:xfrm>
          <a:prstGeom prst="rect">
            <a:avLst/>
          </a:prstGeom>
          <a:noFill/>
        </p:spPr>
        <p:txBody>
          <a:bodyPr tIns="0" bIns="64008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+mn-cs"/>
              </a:rPr>
              <a:t>Power Matters.</a:t>
            </a:r>
            <a:r>
              <a:rPr lang="en-US" sz="1600" b="1" baseline="30000" dirty="0">
                <a:solidFill>
                  <a:schemeClr val="bg1"/>
                </a:solidFill>
                <a:latin typeface="+mn-lt"/>
                <a:cs typeface="+mn-cs"/>
              </a:rPr>
              <a:t>TM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155"/>
            <a:ext cx="7557247" cy="29305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26133"/>
          <a:stretch/>
        </p:blipFill>
        <p:spPr>
          <a:xfrm>
            <a:off x="9004861" y="3433257"/>
            <a:ext cx="2590053" cy="44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3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27691" y="1478513"/>
            <a:ext cx="11377308" cy="503500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dirty="0" smtClean="0">
                <a:solidFill>
                  <a:srgbClr val="4C4C4C"/>
                </a:solidFill>
              </a:defRPr>
            </a:lvl1pPr>
            <a:lvl2pPr>
              <a:defRPr lang="en-US" dirty="0" smtClean="0">
                <a:solidFill>
                  <a:srgbClr val="4C4C4C"/>
                </a:solidFill>
              </a:defRPr>
            </a:lvl2pPr>
            <a:lvl3pPr>
              <a:defRPr lang="en-US" dirty="0" smtClean="0">
                <a:solidFill>
                  <a:srgbClr val="4C4C4C"/>
                </a:solidFill>
              </a:defRPr>
            </a:lvl3pPr>
            <a:lvl4pPr>
              <a:defRPr lang="en-US" dirty="0" smtClean="0">
                <a:solidFill>
                  <a:srgbClr val="4C4C4C"/>
                </a:solidFill>
              </a:defRPr>
            </a:lvl4pPr>
            <a:lvl5pPr>
              <a:defRPr lang="en-US" dirty="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547" y="210666"/>
            <a:ext cx="9686452" cy="887884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7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10800000">
            <a:off x="304800" y="914400"/>
            <a:ext cx="11887200" cy="119063"/>
          </a:xfrm>
          <a:custGeom>
            <a:avLst/>
            <a:gdLst>
              <a:gd name="connsiteX0" fmla="*/ 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0 w 7620000"/>
              <a:gd name="connsiteY4" fmla="*/ 0 h 838200"/>
              <a:gd name="connsiteX0" fmla="*/ 304800 w 7620000"/>
              <a:gd name="connsiteY0" fmla="*/ 0 h 838200"/>
              <a:gd name="connsiteX1" fmla="*/ 7620000 w 7620000"/>
              <a:gd name="connsiteY1" fmla="*/ 0 h 838200"/>
              <a:gd name="connsiteX2" fmla="*/ 7620000 w 7620000"/>
              <a:gd name="connsiteY2" fmla="*/ 838200 h 838200"/>
              <a:gd name="connsiteX3" fmla="*/ 0 w 7620000"/>
              <a:gd name="connsiteY3" fmla="*/ 838200 h 838200"/>
              <a:gd name="connsiteX4" fmla="*/ 304800 w 7620000"/>
              <a:gd name="connsiteY4" fmla="*/ 0 h 838200"/>
              <a:gd name="connsiteX0" fmla="*/ 304800 w 7620000"/>
              <a:gd name="connsiteY0" fmla="*/ 838200 h 1676400"/>
              <a:gd name="connsiteX1" fmla="*/ 7620000 w 7620000"/>
              <a:gd name="connsiteY1" fmla="*/ 838200 h 1676400"/>
              <a:gd name="connsiteX2" fmla="*/ 7620000 w 7620000"/>
              <a:gd name="connsiteY2" fmla="*/ 1676400 h 1676400"/>
              <a:gd name="connsiteX3" fmla="*/ 0 w 7620000"/>
              <a:gd name="connsiteY3" fmla="*/ 0 h 1676400"/>
              <a:gd name="connsiteX4" fmla="*/ 304800 w 7620000"/>
              <a:gd name="connsiteY4" fmla="*/ 838200 h 1676400"/>
              <a:gd name="connsiteX0" fmla="*/ 304800 w 7620000"/>
              <a:gd name="connsiteY0" fmla="*/ 838200 h 838200"/>
              <a:gd name="connsiteX1" fmla="*/ 7620000 w 7620000"/>
              <a:gd name="connsiteY1" fmla="*/ 838200 h 838200"/>
              <a:gd name="connsiteX2" fmla="*/ 7620000 w 7620000"/>
              <a:gd name="connsiteY2" fmla="*/ 0 h 838200"/>
              <a:gd name="connsiteX3" fmla="*/ 0 w 7620000"/>
              <a:gd name="connsiteY3" fmla="*/ 0 h 838200"/>
              <a:gd name="connsiteX4" fmla="*/ 304800 w 76200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0 h 838200"/>
              <a:gd name="connsiteX3" fmla="*/ 0 w 7772400"/>
              <a:gd name="connsiteY3" fmla="*/ 0 h 838200"/>
              <a:gd name="connsiteX4" fmla="*/ 304800 w 7772400"/>
              <a:gd name="connsiteY4" fmla="*/ 838200 h 838200"/>
              <a:gd name="connsiteX0" fmla="*/ 304800 w 7772400"/>
              <a:gd name="connsiteY0" fmla="*/ 838200 h 838200"/>
              <a:gd name="connsiteX1" fmla="*/ 7620000 w 7772400"/>
              <a:gd name="connsiteY1" fmla="*/ 838200 h 838200"/>
              <a:gd name="connsiteX2" fmla="*/ 7772400 w 7772400"/>
              <a:gd name="connsiteY2" fmla="*/ 838200 h 838200"/>
              <a:gd name="connsiteX3" fmla="*/ 7772400 w 7772400"/>
              <a:gd name="connsiteY3" fmla="*/ 0 h 838200"/>
              <a:gd name="connsiteX4" fmla="*/ 0 w 7772400"/>
              <a:gd name="connsiteY4" fmla="*/ 0 h 838200"/>
              <a:gd name="connsiteX5" fmla="*/ 304800 w 7772400"/>
              <a:gd name="connsiteY5" fmla="*/ 838200 h 838200"/>
              <a:gd name="connsiteX0" fmla="*/ 1676738 w 9144338"/>
              <a:gd name="connsiteY0" fmla="*/ 957548 h 957548"/>
              <a:gd name="connsiteX1" fmla="*/ 8991938 w 9144338"/>
              <a:gd name="connsiteY1" fmla="*/ 957548 h 957548"/>
              <a:gd name="connsiteX2" fmla="*/ 9144338 w 9144338"/>
              <a:gd name="connsiteY2" fmla="*/ 957548 h 957548"/>
              <a:gd name="connsiteX3" fmla="*/ 9144338 w 9144338"/>
              <a:gd name="connsiteY3" fmla="*/ 119348 h 957548"/>
              <a:gd name="connsiteX4" fmla="*/ 1371938 w 9144338"/>
              <a:gd name="connsiteY4" fmla="*/ 119348 h 957548"/>
              <a:gd name="connsiteX5" fmla="*/ 0 w 9144338"/>
              <a:gd name="connsiteY5" fmla="*/ 10175 h 957548"/>
              <a:gd name="connsiteX6" fmla="*/ 1676738 w 9144338"/>
              <a:gd name="connsiteY6" fmla="*/ 957548 h 957548"/>
              <a:gd name="connsiteX0" fmla="*/ 676 w 9144338"/>
              <a:gd name="connsiteY0" fmla="*/ 937198 h 957550"/>
              <a:gd name="connsiteX1" fmla="*/ 8991938 w 9144338"/>
              <a:gd name="connsiteY1" fmla="*/ 957550 h 957550"/>
              <a:gd name="connsiteX2" fmla="*/ 9144338 w 9144338"/>
              <a:gd name="connsiteY2" fmla="*/ 957550 h 957550"/>
              <a:gd name="connsiteX3" fmla="*/ 9144338 w 9144338"/>
              <a:gd name="connsiteY3" fmla="*/ 119350 h 957550"/>
              <a:gd name="connsiteX4" fmla="*/ 1371938 w 9144338"/>
              <a:gd name="connsiteY4" fmla="*/ 119350 h 957550"/>
              <a:gd name="connsiteX5" fmla="*/ 0 w 9144338"/>
              <a:gd name="connsiteY5" fmla="*/ 10177 h 957550"/>
              <a:gd name="connsiteX6" fmla="*/ 676 w 9144338"/>
              <a:gd name="connsiteY6" fmla="*/ 937198 h 957550"/>
              <a:gd name="connsiteX0" fmla="*/ 338 w 9144000"/>
              <a:gd name="connsiteY0" fmla="*/ 957544 h 977896"/>
              <a:gd name="connsiteX1" fmla="*/ 8991600 w 9144000"/>
              <a:gd name="connsiteY1" fmla="*/ 977896 h 977896"/>
              <a:gd name="connsiteX2" fmla="*/ 9144000 w 9144000"/>
              <a:gd name="connsiteY2" fmla="*/ 977896 h 977896"/>
              <a:gd name="connsiteX3" fmla="*/ 9144000 w 9144000"/>
              <a:gd name="connsiteY3" fmla="*/ 139696 h 977896"/>
              <a:gd name="connsiteX4" fmla="*/ 1371600 w 9144000"/>
              <a:gd name="connsiteY4" fmla="*/ 139696 h 977896"/>
              <a:gd name="connsiteX5" fmla="*/ 0 w 9144000"/>
              <a:gd name="connsiteY5" fmla="*/ 10176 h 977896"/>
              <a:gd name="connsiteX6" fmla="*/ 338 w 9144000"/>
              <a:gd name="connsiteY6" fmla="*/ 957544 h 977896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5" fmla="*/ 1463040 w 9144000"/>
              <a:gd name="connsiteY5" fmla="*/ 297159 h 967719"/>
              <a:gd name="connsiteX0" fmla="*/ 0 w 9144000"/>
              <a:gd name="connsiteY0" fmla="*/ 1 h 967721"/>
              <a:gd name="connsiteX1" fmla="*/ 338 w 9144000"/>
              <a:gd name="connsiteY1" fmla="*/ 947369 h 967721"/>
              <a:gd name="connsiteX2" fmla="*/ 8991600 w 9144000"/>
              <a:gd name="connsiteY2" fmla="*/ 967721 h 967721"/>
              <a:gd name="connsiteX3" fmla="*/ 9144000 w 9144000"/>
              <a:gd name="connsiteY3" fmla="*/ 967721 h 967721"/>
              <a:gd name="connsiteX4" fmla="*/ 9144000 w 9144000"/>
              <a:gd name="connsiteY4" fmla="*/ 129521 h 967721"/>
              <a:gd name="connsiteX0" fmla="*/ 0 w 9144000"/>
              <a:gd name="connsiteY0" fmla="*/ -1 h 967719"/>
              <a:gd name="connsiteX1" fmla="*/ 338 w 9144000"/>
              <a:gd name="connsiteY1" fmla="*/ 947367 h 967719"/>
              <a:gd name="connsiteX2" fmla="*/ 8991600 w 9144000"/>
              <a:gd name="connsiteY2" fmla="*/ 967719 h 967719"/>
              <a:gd name="connsiteX3" fmla="*/ 9144000 w 9144000"/>
              <a:gd name="connsiteY3" fmla="*/ 967719 h 967719"/>
              <a:gd name="connsiteX4" fmla="*/ 9144000 w 9144000"/>
              <a:gd name="connsiteY4" fmla="*/ 129519 h 967719"/>
              <a:gd name="connsiteX0" fmla="*/ 0 w 9144000"/>
              <a:gd name="connsiteY0" fmla="*/ 20360 h 988080"/>
              <a:gd name="connsiteX1" fmla="*/ 338 w 9144000"/>
              <a:gd name="connsiteY1" fmla="*/ 967728 h 988080"/>
              <a:gd name="connsiteX2" fmla="*/ 8991600 w 9144000"/>
              <a:gd name="connsiteY2" fmla="*/ 988080 h 988080"/>
              <a:gd name="connsiteX3" fmla="*/ 9144000 w 9144000"/>
              <a:gd name="connsiteY3" fmla="*/ 988080 h 988080"/>
              <a:gd name="connsiteX4" fmla="*/ 9144000 w 9144000"/>
              <a:gd name="connsiteY4" fmla="*/ 0 h 9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88080">
                <a:moveTo>
                  <a:pt x="0" y="20360"/>
                </a:moveTo>
                <a:cubicBezTo>
                  <a:pt x="225" y="329367"/>
                  <a:pt x="113" y="658721"/>
                  <a:pt x="338" y="967728"/>
                </a:cubicBezTo>
                <a:lnTo>
                  <a:pt x="8991600" y="988080"/>
                </a:lnTo>
                <a:lnTo>
                  <a:pt x="9144000" y="988080"/>
                </a:lnTo>
                <a:lnTo>
                  <a:pt x="9144000" y="0"/>
                </a:lnTo>
              </a:path>
            </a:pathLst>
          </a:custGeom>
          <a:gradFill flip="none" rotWithShape="1">
            <a:gsLst>
              <a:gs pos="0">
                <a:srgbClr val="104A9A"/>
              </a:gs>
              <a:gs pos="100000">
                <a:srgbClr val="2DA34B"/>
              </a:gs>
              <a:gs pos="50000">
                <a:srgbClr val="1BADE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1158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143000"/>
            <a:ext cx="1158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9967913" y="65881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>
              <a:defRPr/>
            </a:pPr>
            <a:fld id="{AE71AD8B-CB87-4DB0-8C69-27A90145503C}" type="slidenum">
              <a:rPr lang="en-US" sz="900" smtClean="0">
                <a:latin typeface="+mn-lt"/>
                <a:ea typeface="+mn-ea"/>
                <a:cs typeface="+mn-cs"/>
              </a:rPr>
              <a:pPr algn="r">
                <a:defRPr/>
              </a:pPr>
              <a:t>‹#›</a:t>
            </a:fld>
            <a:endParaRPr lang="en-US" sz="9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79231" y="6576828"/>
            <a:ext cx="3707969" cy="24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© </a:t>
            </a:r>
            <a:r>
              <a:rPr lang="en-US" sz="10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2018 Microsemi</a:t>
            </a:r>
            <a:endParaRPr lang="en-US" sz="1000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6522824"/>
            <a:ext cx="2958271" cy="2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7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4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51" r:id="rId8"/>
    <p:sldLayoutId id="2147483752" r:id="rId9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b="1" kern="1200" dirty="0">
          <a:solidFill>
            <a:schemeClr val="accent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6" charset="0"/>
          <a:ea typeface="ＭＳ Ｐゴシック" charset="0"/>
          <a:cs typeface="Arial" pitchFamily="-16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6" charset="0"/>
          <a:ea typeface="ＭＳ Ｐゴシック" charset="0"/>
          <a:cs typeface="Arial" pitchFamily="-16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6" charset="0"/>
          <a:ea typeface="ＭＳ Ｐゴシック" charset="0"/>
          <a:cs typeface="Arial" pitchFamily="-16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6" charset="0"/>
          <a:ea typeface="ＭＳ Ｐゴシック" charset="0"/>
          <a:cs typeface="Arial" pitchFamily="-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-16" charset="0"/>
          <a:ea typeface="Arial" pitchFamily="-16" charset="0"/>
          <a:cs typeface="Arial" pitchFamily="-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-16" charset="0"/>
          <a:ea typeface="Arial" pitchFamily="-16" charset="0"/>
          <a:cs typeface="Arial" pitchFamily="-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-16" charset="0"/>
          <a:ea typeface="Arial" pitchFamily="-16" charset="0"/>
          <a:cs typeface="Arial" pitchFamily="-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-16" charset="0"/>
          <a:ea typeface="Arial" pitchFamily="-16" charset="0"/>
          <a:cs typeface="Arial" pitchFamily="-16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" charset="0"/>
        <a:buChar char="§"/>
        <a:defRPr lang="en-US" sz="2400" kern="1200" dirty="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2763" indent="-2794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10000"/>
        <a:buFont typeface="Lucida Grande" charset="0"/>
        <a:buChar char="•"/>
        <a:defRPr lang="en-US" sz="2000" kern="1200" dirty="0">
          <a:solidFill>
            <a:schemeClr val="tx1"/>
          </a:solidFill>
          <a:latin typeface="Arial" pitchFamily="34" charset="0"/>
          <a:ea typeface="Arial" pitchFamily="-16" charset="0"/>
          <a:cs typeface="Arial" pitchFamily="34" charset="0"/>
        </a:defRPr>
      </a:lvl2pPr>
      <a:lvl3pPr marL="685800" indent="-2254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Lucida Grande" charset="0"/>
        <a:buChar char="–"/>
        <a:defRPr lang="en-US" kern="1200" dirty="0">
          <a:solidFill>
            <a:schemeClr val="tx1"/>
          </a:solidFill>
          <a:latin typeface="Arial" pitchFamily="34" charset="0"/>
          <a:ea typeface="Arial" pitchFamily="-16" charset="0"/>
          <a:cs typeface="Arial" pitchFamily="34" charset="0"/>
        </a:defRPr>
      </a:lvl3pPr>
      <a:lvl4pPr marL="911225" indent="-2254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Lucida Grande" charset="0"/>
        <a:buChar char="–"/>
        <a:defRPr lang="en-US" sz="1600" kern="1200" dirty="0">
          <a:solidFill>
            <a:schemeClr val="tx1"/>
          </a:solidFill>
          <a:latin typeface="Arial" pitchFamily="34" charset="0"/>
          <a:ea typeface="Arial" pitchFamily="-16" charset="0"/>
          <a:cs typeface="Arial" pitchFamily="34" charset="0"/>
        </a:defRPr>
      </a:lvl4pPr>
      <a:lvl5pPr marL="1085850" indent="-22542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Lucida Grande" charset="0"/>
        <a:buChar char="–"/>
        <a:defRPr lang="en-US" sz="1600" kern="1200" dirty="0">
          <a:solidFill>
            <a:schemeClr val="tx1"/>
          </a:solidFill>
          <a:latin typeface="Arial" pitchFamily="34" charset="0"/>
          <a:ea typeface="Arial" pitchFamily="-16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Gateway Clock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4C4232C6-9A93-46E4-A76F-47DF4DB48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C49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2018</a:t>
            </a:r>
          </a:p>
          <a:p>
            <a:r>
              <a:rPr lang="en-US" dirty="0" smtClean="0">
                <a:solidFill>
                  <a:srgbClr val="0C49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Samer Darras</a:t>
            </a:r>
          </a:p>
          <a:p>
            <a:r>
              <a:rPr lang="en-US" dirty="0" smtClean="0">
                <a:solidFill>
                  <a:srgbClr val="0C49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Barry Dropping</a:t>
            </a:r>
            <a:endParaRPr lang="en-US" dirty="0">
              <a:solidFill>
                <a:srgbClr val="0C49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well designed “Gateway Clock” can provide timing protocol translation for flexible deployment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Gateway Clocks can select from multiple input reference types to establish independent Time and Frequency control planes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Many use cases can benefit from Gateway </a:t>
            </a:r>
            <a:r>
              <a:rPr lang="en-US" dirty="0"/>
              <a:t>C</a:t>
            </a:r>
            <a:r>
              <a:rPr lang="en-US" dirty="0" smtClean="0"/>
              <a:t>lock functionality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IEEE 1588 Clock Types</a:t>
            </a:r>
          </a:p>
          <a:p>
            <a:endParaRPr lang="en-US" dirty="0"/>
          </a:p>
          <a:p>
            <a:r>
              <a:rPr lang="en-US" dirty="0" smtClean="0"/>
              <a:t>Gateway Clock Overview</a:t>
            </a:r>
          </a:p>
          <a:p>
            <a:endParaRPr lang="en-US" dirty="0"/>
          </a:p>
          <a:p>
            <a:r>
              <a:rPr lang="en-US" dirty="0" smtClean="0"/>
              <a:t>Time and Frequency Control Planes</a:t>
            </a:r>
          </a:p>
          <a:p>
            <a:endParaRPr lang="en-US" dirty="0"/>
          </a:p>
          <a:p>
            <a:r>
              <a:rPr lang="en-US" dirty="0" smtClean="0"/>
              <a:t>Use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1588 PTP Clock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5908"/>
            <a:ext cx="11582400" cy="5334000"/>
          </a:xfrm>
        </p:spPr>
        <p:txBody>
          <a:bodyPr/>
          <a:lstStyle/>
          <a:p>
            <a:r>
              <a:rPr lang="en-US" dirty="0" smtClean="0"/>
              <a:t>Today there are 4 different IEEE 1588 clock types.</a:t>
            </a:r>
          </a:p>
          <a:p>
            <a:pPr lvl="1"/>
            <a:r>
              <a:rPr lang="en-US" dirty="0" smtClean="0"/>
              <a:t>Master Clock</a:t>
            </a:r>
          </a:p>
          <a:p>
            <a:pPr lvl="1"/>
            <a:r>
              <a:rPr lang="en-US" dirty="0" smtClean="0"/>
              <a:t>Boundary Clock</a:t>
            </a:r>
          </a:p>
          <a:p>
            <a:pPr lvl="1"/>
            <a:r>
              <a:rPr lang="en-US" dirty="0" smtClean="0"/>
              <a:t>Transparent Clock</a:t>
            </a:r>
          </a:p>
          <a:p>
            <a:pPr lvl="1"/>
            <a:r>
              <a:rPr lang="en-US" dirty="0" smtClean="0"/>
              <a:t>Slave Clock</a:t>
            </a:r>
          </a:p>
          <a:p>
            <a:pPr lvl="1"/>
            <a:endParaRPr lang="en-US" dirty="0"/>
          </a:p>
          <a:p>
            <a:r>
              <a:rPr lang="en-US" dirty="0" smtClean="0"/>
              <a:t>There are many different IEEE 1588 PTP profiles in use today including industry specific profiles for:</a:t>
            </a:r>
          </a:p>
          <a:p>
            <a:pPr lvl="1"/>
            <a:r>
              <a:rPr lang="en-US" dirty="0" smtClean="0"/>
              <a:t>Telecommunications</a:t>
            </a:r>
          </a:p>
          <a:p>
            <a:pPr lvl="1"/>
            <a:r>
              <a:rPr lang="en-US" dirty="0" smtClean="0"/>
              <a:t>Power Utilities</a:t>
            </a:r>
          </a:p>
          <a:p>
            <a:pPr lvl="1"/>
            <a:r>
              <a:rPr lang="en-US" dirty="0" smtClean="0"/>
              <a:t>Enterprise</a:t>
            </a:r>
          </a:p>
          <a:p>
            <a:pPr lvl="1"/>
            <a:endParaRPr lang="en-US" dirty="0"/>
          </a:p>
          <a:p>
            <a:r>
              <a:rPr lang="en-US" dirty="0" smtClean="0"/>
              <a:t>The current standard restricts PTP clocks to support a single protocol.  </a:t>
            </a:r>
          </a:p>
          <a:p>
            <a:pPr lvl="1"/>
            <a:r>
              <a:rPr lang="en-US" dirty="0" smtClean="0"/>
              <a:t>A Boundary Clock must for example support the same protocol (PTP Profile) on its input side and its output side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G</a:t>
            </a:r>
            <a:r>
              <a:rPr lang="en-US" dirty="0" smtClean="0"/>
              <a:t>ateway Clock – A </a:t>
            </a:r>
            <a:r>
              <a:rPr lang="en-US" dirty="0"/>
              <a:t>N</a:t>
            </a:r>
            <a:r>
              <a:rPr lang="en-US" dirty="0" smtClean="0"/>
              <a:t>ew Clock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Industry requirements are expanding to require flexibility to support multiple evolving protocols for applications deployed today and for ones that will be required for the future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Modern clock systems are </a:t>
            </a:r>
            <a:r>
              <a:rPr lang="en-US" dirty="0"/>
              <a:t>engineered to include multiple clock domains, and support multiple timing </a:t>
            </a:r>
            <a:r>
              <a:rPr lang="en-US" dirty="0" smtClean="0"/>
              <a:t>protocols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gives rise to a new type of clock that can be described as a “Gateway Clock”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 Clock Functional View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98677" y="1982624"/>
            <a:ext cx="1529697" cy="222190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Timescale</a:t>
            </a:r>
          </a:p>
          <a:p>
            <a:pPr algn="ctr"/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26983" y="1981196"/>
            <a:ext cx="1529697" cy="22219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 Isolation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55289" y="1979768"/>
            <a:ext cx="1529697" cy="222190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Timescale Distribution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3219" y="1880075"/>
            <a:ext cx="4760007" cy="24013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187866" y="2016803"/>
            <a:ext cx="2016807" cy="31619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7866" y="2273176"/>
            <a:ext cx="193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GNSS Services (GPS, Galileo, GLONASS, </a:t>
            </a:r>
            <a:r>
              <a:rPr lang="en-US" sz="1000" dirty="0" err="1" smtClean="0">
                <a:latin typeface="+mn-lt"/>
              </a:rPr>
              <a:t>Beidou</a:t>
            </a:r>
            <a:r>
              <a:rPr lang="en-US" sz="1000" dirty="0" smtClean="0">
                <a:latin typeface="+mn-lt"/>
              </a:rPr>
              <a:t>) </a:t>
            </a:r>
            <a:endParaRPr lang="en-US" sz="1000" dirty="0" smtClean="0">
              <a:latin typeface="+mn-lt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186438" y="2793061"/>
            <a:ext cx="2016807" cy="31619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6438" y="3049434"/>
            <a:ext cx="193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Protocol Services 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</a:t>
            </a:r>
            <a:r>
              <a:rPr lang="en-US" sz="1000" dirty="0" smtClean="0">
                <a:latin typeface="+mn-lt"/>
              </a:rPr>
              <a:t>(NTP, PTP, etc.)</a:t>
            </a:r>
            <a:endParaRPr lang="en-US" sz="1000" dirty="0" smtClean="0">
              <a:latin typeface="+mn-lt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185010" y="3560773"/>
            <a:ext cx="2016807" cy="31619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93555" y="3817146"/>
            <a:ext cx="201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PHY Signals (</a:t>
            </a:r>
            <a:r>
              <a:rPr lang="en-US" sz="1000" dirty="0" err="1" smtClean="0"/>
              <a:t>Sy</a:t>
            </a:r>
            <a:r>
              <a:rPr lang="en-US" sz="1000" dirty="0" err="1" smtClean="0">
                <a:latin typeface="+mn-lt"/>
              </a:rPr>
              <a:t>nc</a:t>
            </a:r>
            <a:r>
              <a:rPr lang="en-US" sz="1000" dirty="0" err="1" smtClean="0"/>
              <a:t>E</a:t>
            </a:r>
            <a:r>
              <a:rPr lang="en-US" sz="1000" dirty="0" smtClean="0"/>
              <a:t>, T1/E1, TOD, 1PPS, 10MHz, IRIG, etc.)</a:t>
            </a:r>
            <a:endParaRPr lang="en-US" sz="1000" dirty="0" smtClean="0">
              <a:latin typeface="+mn-lt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983200" y="2016802"/>
            <a:ext cx="2016807" cy="31619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974654" y="2273175"/>
            <a:ext cx="193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Output Time and Frequency Services</a:t>
            </a:r>
            <a:endParaRPr lang="en-US" sz="1000" dirty="0" smtClean="0">
              <a:latin typeface="+mn-lt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981772" y="2793060"/>
            <a:ext cx="2016807" cy="31619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73226" y="3049433"/>
            <a:ext cx="193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Protocol Services 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</a:t>
            </a:r>
            <a:r>
              <a:rPr lang="en-US" sz="1000" dirty="0" smtClean="0">
                <a:latin typeface="+mn-lt"/>
              </a:rPr>
              <a:t>(NTP, PTP, etc.)</a:t>
            </a:r>
            <a:endParaRPr lang="en-US" sz="1000" dirty="0" smtClean="0">
              <a:latin typeface="+mn-lt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980344" y="3560772"/>
            <a:ext cx="2016807" cy="31619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80343" y="3817145"/>
            <a:ext cx="201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PHY Signals (</a:t>
            </a:r>
            <a:r>
              <a:rPr lang="en-US" sz="1000" dirty="0" err="1" smtClean="0"/>
              <a:t>Sy</a:t>
            </a:r>
            <a:r>
              <a:rPr lang="en-US" sz="1000" dirty="0" err="1" smtClean="0">
                <a:latin typeface="+mn-lt"/>
              </a:rPr>
              <a:t>nc</a:t>
            </a:r>
            <a:r>
              <a:rPr lang="en-US" sz="1000" dirty="0" err="1" smtClean="0"/>
              <a:t>E</a:t>
            </a:r>
            <a:r>
              <a:rPr lang="en-US" sz="1000" dirty="0" smtClean="0"/>
              <a:t>, T1/E1, TOD, 1PPS, 10MHz, IRIG, etc.)</a:t>
            </a:r>
            <a:endParaRPr lang="en-US" sz="1000" dirty="0" smtClean="0">
              <a:latin typeface="+mn-lt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828374" y="3659047"/>
            <a:ext cx="1528306" cy="31619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Time Transfer</a:t>
            </a:r>
            <a:endParaRPr lang="en-US" sz="1200" dirty="0"/>
          </a:p>
        </p:txBody>
      </p:sp>
      <p:cxnSp>
        <p:nvCxnSpPr>
          <p:cNvPr id="23" name="Straight Arrow Connector 22"/>
          <p:cNvCxnSpPr>
            <a:stCxn id="8" idx="2"/>
          </p:cNvCxnSpPr>
          <p:nvPr/>
        </p:nvCxnSpPr>
        <p:spPr>
          <a:xfrm flipH="1">
            <a:off x="5593222" y="4281443"/>
            <a:ext cx="1" cy="4785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93223" y="4379075"/>
            <a:ext cx="193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Test Point (1 PPS)</a:t>
            </a:r>
            <a:endParaRPr lang="en-US" sz="1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8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 Clock – Multiple Control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46" y="1134454"/>
            <a:ext cx="6343828" cy="53340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Gateway Clock </a:t>
            </a:r>
            <a:r>
              <a:rPr lang="en-US" dirty="0"/>
              <a:t>generates </a:t>
            </a:r>
            <a:r>
              <a:rPr lang="en-US" dirty="0" smtClean="0"/>
              <a:t>traceable time </a:t>
            </a:r>
            <a:r>
              <a:rPr lang="en-US" dirty="0"/>
              <a:t>and frequency </a:t>
            </a:r>
            <a:r>
              <a:rPr lang="en-US" dirty="0" smtClean="0"/>
              <a:t>outputs:</a:t>
            </a:r>
            <a:endParaRPr lang="en-US" dirty="0"/>
          </a:p>
          <a:p>
            <a:r>
              <a:rPr lang="en-US" dirty="0" smtClean="0"/>
              <a:t>Source for Time Control can be different than Frequency Control</a:t>
            </a:r>
          </a:p>
          <a:p>
            <a:r>
              <a:rPr lang="en-US" dirty="0" smtClean="0"/>
              <a:t>The frequency control plane stabilizes the local oscillator to support enhanced time control</a:t>
            </a:r>
          </a:p>
          <a:p>
            <a:r>
              <a:rPr lang="en-US" dirty="0" smtClean="0"/>
              <a:t>Frequency and Time control operate simultaneously</a:t>
            </a:r>
          </a:p>
          <a:p>
            <a:r>
              <a:rPr lang="en-US" dirty="0" smtClean="0"/>
              <a:t>Traceability Control can mitigate path asymmetry on a PTP input reference</a:t>
            </a:r>
          </a:p>
        </p:txBody>
      </p:sp>
      <p:sp>
        <p:nvSpPr>
          <p:cNvPr id="4" name="Parallelogram 3"/>
          <p:cNvSpPr/>
          <p:nvPr/>
        </p:nvSpPr>
        <p:spPr>
          <a:xfrm>
            <a:off x="7819415" y="1623701"/>
            <a:ext cx="2529555" cy="113659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Traceability Control Plane</a:t>
            </a:r>
            <a:endParaRPr lang="en-US" i="1" dirty="0"/>
          </a:p>
        </p:txBody>
      </p:sp>
      <p:sp>
        <p:nvSpPr>
          <p:cNvPr id="5" name="Parallelogram 4"/>
          <p:cNvSpPr/>
          <p:nvPr/>
        </p:nvSpPr>
        <p:spPr>
          <a:xfrm>
            <a:off x="7835086" y="2935480"/>
            <a:ext cx="2529555" cy="113659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Phase/Time Control Plane</a:t>
            </a:r>
            <a:endParaRPr lang="en-US" i="1" dirty="0"/>
          </a:p>
        </p:txBody>
      </p:sp>
      <p:sp>
        <p:nvSpPr>
          <p:cNvPr id="6" name="Parallelogram 5"/>
          <p:cNvSpPr/>
          <p:nvPr/>
        </p:nvSpPr>
        <p:spPr>
          <a:xfrm>
            <a:off x="7850740" y="4218776"/>
            <a:ext cx="2529555" cy="113659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Frequency Control Plane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236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1A3C7-6EC6-4105-901A-259D89D0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 Clock Use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D94E3AAE-4532-4EB3-BC3E-9568D15A9BD1}"/>
              </a:ext>
            </a:extLst>
          </p:cNvPr>
          <p:cNvSpPr/>
          <p:nvPr/>
        </p:nvSpPr>
        <p:spPr>
          <a:xfrm>
            <a:off x="6622677" y="5275754"/>
            <a:ext cx="4418361" cy="785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73A1A57E-52A3-4FC6-880E-769F92447751}"/>
              </a:ext>
            </a:extLst>
          </p:cNvPr>
          <p:cNvSpPr/>
          <p:nvPr/>
        </p:nvSpPr>
        <p:spPr>
          <a:xfrm>
            <a:off x="6676663" y="4184698"/>
            <a:ext cx="4418361" cy="785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="" xmlns:a16="http://schemas.microsoft.com/office/drawing/2014/main" id="{B0886B42-4674-4DC3-BF8A-04A45C85E23A}"/>
              </a:ext>
            </a:extLst>
          </p:cNvPr>
          <p:cNvSpPr/>
          <p:nvPr/>
        </p:nvSpPr>
        <p:spPr>
          <a:xfrm>
            <a:off x="7583627" y="2164984"/>
            <a:ext cx="1971346" cy="17134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B48F797-6BBD-41B3-827F-C7CBE4A30F29}"/>
              </a:ext>
            </a:extLst>
          </p:cNvPr>
          <p:cNvSpPr/>
          <p:nvPr/>
        </p:nvSpPr>
        <p:spPr>
          <a:xfrm>
            <a:off x="2949443" y="3708327"/>
            <a:ext cx="1610702" cy="24292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7" name="Rectangle: Rounded Corners 246">
            <a:extLst>
              <a:ext uri="{FF2B5EF4-FFF2-40B4-BE49-F238E27FC236}">
                <a16:creationId xmlns="" xmlns:a16="http://schemas.microsoft.com/office/drawing/2014/main" id="{B1A2CFD9-C908-4AA3-82CD-821697569001}"/>
              </a:ext>
            </a:extLst>
          </p:cNvPr>
          <p:cNvSpPr/>
          <p:nvPr/>
        </p:nvSpPr>
        <p:spPr>
          <a:xfrm>
            <a:off x="4644608" y="4024639"/>
            <a:ext cx="2072806" cy="239665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Cloud 171">
            <a:extLst>
              <a:ext uri="{FF2B5EF4-FFF2-40B4-BE49-F238E27FC236}">
                <a16:creationId xmlns="" xmlns:a16="http://schemas.microsoft.com/office/drawing/2014/main" id="{4C82DA1C-8A7C-4E65-AB7C-A4C54EC3E999}"/>
              </a:ext>
            </a:extLst>
          </p:cNvPr>
          <p:cNvSpPr/>
          <p:nvPr/>
        </p:nvSpPr>
        <p:spPr bwMode="auto">
          <a:xfrm>
            <a:off x="3242589" y="988045"/>
            <a:ext cx="5128697" cy="1920305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="" xmlns:a16="http://schemas.microsoft.com/office/drawing/2014/main" id="{247FAA67-523A-4237-BBF7-D99F39FF871A}"/>
              </a:ext>
            </a:extLst>
          </p:cNvPr>
          <p:cNvSpPr/>
          <p:nvPr/>
        </p:nvSpPr>
        <p:spPr>
          <a:xfrm>
            <a:off x="757442" y="1842115"/>
            <a:ext cx="2179415" cy="457917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420624" y="37804"/>
            <a:ext cx="10314924" cy="820738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accent1"/>
                </a:solidFill>
              </a:rPr>
              <a:t>Communications Use Case for a Gateway Clock</a:t>
            </a:r>
            <a:endParaRPr altLang="en-US" sz="2400" dirty="0">
              <a:solidFill>
                <a:schemeClr val="accent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770021" y="5691669"/>
            <a:ext cx="127150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tx2">
                    <a:lumMod val="10000"/>
                  </a:schemeClr>
                </a:solidFill>
              </a:rPr>
              <a:t>MTSO/CRAN</a:t>
            </a:r>
            <a:endParaRPr lang="en-US" sz="1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87503" y="5247761"/>
            <a:ext cx="1095172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Backhaul</a:t>
            </a:r>
          </a:p>
          <a:p>
            <a:pPr algn="ctr">
              <a:defRPr/>
            </a:pPr>
            <a:endParaRPr lang="en-US" sz="1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EAF9280-0661-4C10-84B7-D8DD88DB48B0}"/>
              </a:ext>
            </a:extLst>
          </p:cNvPr>
          <p:cNvSpPr txBox="1"/>
          <p:nvPr/>
        </p:nvSpPr>
        <p:spPr bwMode="auto">
          <a:xfrm>
            <a:off x="7540330" y="5322644"/>
            <a:ext cx="2729730" cy="73866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CPRI </a:t>
            </a:r>
          </a:p>
          <a:p>
            <a:pPr algn="ctr">
              <a:defRPr/>
            </a:pPr>
            <a:endParaRPr lang="en-US" sz="1400" b="1" dirty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</a:rPr>
              <a:t>Fronthaul</a:t>
            </a:r>
          </a:p>
        </p:txBody>
      </p:sp>
      <p:sp>
        <p:nvSpPr>
          <p:cNvPr id="108" name="Rectangle 162">
            <a:extLst>
              <a:ext uri="{FF2B5EF4-FFF2-40B4-BE49-F238E27FC236}">
                <a16:creationId xmlns="" xmlns:a16="http://schemas.microsoft.com/office/drawing/2014/main" id="{B49EF082-F611-48B5-98CE-0F17ACABB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5513" y="5641344"/>
            <a:ext cx="673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 dirty="0">
                <a:solidFill>
                  <a:srgbClr val="000000"/>
                </a:solidFill>
                <a:latin typeface="Calibri" pitchFamily="34" charset="0"/>
              </a:rPr>
              <a:t>RE</a:t>
            </a:r>
            <a:endParaRPr lang="en-GB" alt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" name="Picture 167" descr="MetroSmallCellCluster.png">
            <a:extLst>
              <a:ext uri="{FF2B5EF4-FFF2-40B4-BE49-F238E27FC236}">
                <a16:creationId xmlns="" xmlns:a16="http://schemas.microsoft.com/office/drawing/2014/main" id="{B3B5C322-D57C-4D2B-B7FB-95F0F4068A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186" y="5186831"/>
            <a:ext cx="759418" cy="76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Rounded Rectangle 64">
            <a:extLst>
              <a:ext uri="{FF2B5EF4-FFF2-40B4-BE49-F238E27FC236}">
                <a16:creationId xmlns="" xmlns:a16="http://schemas.microsoft.com/office/drawing/2014/main" id="{3EF73F45-B2CE-4753-9C47-5D21DED78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382" y="5489523"/>
            <a:ext cx="560300" cy="27045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t-BR" sz="1200" b="1" dirty="0">
                <a:solidFill>
                  <a:srgbClr val="FFFFFF"/>
                </a:solidFill>
                <a:latin typeface="Calibri" pitchFamily="34" charset="0"/>
              </a:rPr>
              <a:t>REC</a:t>
            </a:r>
            <a:endParaRPr lang="en-US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="" xmlns:a16="http://schemas.microsoft.com/office/drawing/2014/main" id="{0D05199F-765A-4C29-B475-D6ABAAEF17C2}"/>
              </a:ext>
            </a:extLst>
          </p:cNvPr>
          <p:cNvCxnSpPr>
            <a:cxnSpLocks/>
          </p:cNvCxnSpPr>
          <p:nvPr/>
        </p:nvCxnSpPr>
        <p:spPr>
          <a:xfrm rot="5400000">
            <a:off x="5978057" y="5203508"/>
            <a:ext cx="572030" cy="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29D2D800-9723-408D-8D67-0E16771F8CBC}"/>
              </a:ext>
            </a:extLst>
          </p:cNvPr>
          <p:cNvSpPr txBox="1"/>
          <p:nvPr/>
        </p:nvSpPr>
        <p:spPr>
          <a:xfrm>
            <a:off x="910893" y="5750293"/>
            <a:ext cx="1701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Data Center</a:t>
            </a:r>
          </a:p>
        </p:txBody>
      </p:sp>
      <p:sp>
        <p:nvSpPr>
          <p:cNvPr id="8212" name="Rectangle 164"/>
          <p:cNvSpPr>
            <a:spLocks noChangeArrowheads="1"/>
          </p:cNvSpPr>
          <p:nvPr/>
        </p:nvSpPr>
        <p:spPr bwMode="auto">
          <a:xfrm>
            <a:off x="7808945" y="3111466"/>
            <a:ext cx="994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1800" b="1" dirty="0">
                <a:solidFill>
                  <a:srgbClr val="000000"/>
                </a:solidFill>
                <a:latin typeface="Calibri" pitchFamily="34" charset="0"/>
              </a:rPr>
              <a:t>Midhaul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="" xmlns:a16="http://schemas.microsoft.com/office/drawing/2014/main" id="{F48130A2-E9C3-4E6E-9521-E4E79B0B4287}"/>
              </a:ext>
            </a:extLst>
          </p:cNvPr>
          <p:cNvCxnSpPr>
            <a:cxnSpLocks/>
          </p:cNvCxnSpPr>
          <p:nvPr/>
        </p:nvCxnSpPr>
        <p:spPr>
          <a:xfrm>
            <a:off x="1843136" y="3968746"/>
            <a:ext cx="2493423" cy="588529"/>
          </a:xfrm>
          <a:prstGeom prst="bentConnector3">
            <a:avLst>
              <a:gd name="adj1" fmla="val 646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6F2385C9-543B-4ABA-9772-0B9636A681F3}"/>
              </a:ext>
            </a:extLst>
          </p:cNvPr>
          <p:cNvGrpSpPr/>
          <p:nvPr/>
        </p:nvGrpSpPr>
        <p:grpSpPr>
          <a:xfrm>
            <a:off x="830589" y="3409343"/>
            <a:ext cx="2065338" cy="639762"/>
            <a:chOff x="1733075" y="4387685"/>
            <a:chExt cx="2065338" cy="639762"/>
          </a:xfrm>
        </p:grpSpPr>
        <p:sp>
          <p:nvSpPr>
            <p:cNvPr id="92" name="Rounded Rectangle 53">
              <a:extLst>
                <a:ext uri="{FF2B5EF4-FFF2-40B4-BE49-F238E27FC236}">
                  <a16:creationId xmlns="" xmlns:a16="http://schemas.microsoft.com/office/drawing/2014/main" id="{0A9EC498-7278-4FC6-8834-3CA709B4E143}"/>
                </a:ext>
              </a:extLst>
            </p:cNvPr>
            <p:cNvSpPr/>
            <p:nvPr/>
          </p:nvSpPr>
          <p:spPr bwMode="auto">
            <a:xfrm>
              <a:off x="1785979" y="4387685"/>
              <a:ext cx="1919287" cy="63976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3" name="TextBox 76">
              <a:extLst>
                <a:ext uri="{FF2B5EF4-FFF2-40B4-BE49-F238E27FC236}">
                  <a16:creationId xmlns="" xmlns:a16="http://schemas.microsoft.com/office/drawing/2014/main" id="{13EE9425-8316-4E8F-AE45-9B5D0BC0E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3075" y="4425059"/>
              <a:ext cx="20653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 smtClean="0"/>
                <a:t>PTP Grandmaster </a:t>
              </a:r>
            </a:p>
            <a:p>
              <a:pPr algn="ctr"/>
              <a:r>
                <a:rPr lang="en-US" sz="1400" b="1" dirty="0" smtClean="0"/>
                <a:t>Clock (PRTC)</a:t>
              </a:r>
              <a:endParaRPr lang="en-US" sz="1400" b="1" dirty="0"/>
            </a:p>
          </p:txBody>
        </p:sp>
      </p:grpSp>
      <p:sp>
        <p:nvSpPr>
          <p:cNvPr id="8211" name="Rectangle 162"/>
          <p:cNvSpPr>
            <a:spLocks noChangeArrowheads="1"/>
          </p:cNvSpPr>
          <p:nvPr/>
        </p:nvSpPr>
        <p:spPr bwMode="auto">
          <a:xfrm>
            <a:off x="10895688" y="1743112"/>
            <a:ext cx="665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>
                <a:solidFill>
                  <a:srgbClr val="000000"/>
                </a:solidFill>
                <a:latin typeface="Calibri" pitchFamily="34" charset="0"/>
              </a:rPr>
              <a:t>Small Cells</a:t>
            </a:r>
            <a:endParaRPr lang="en-GB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5" name="Picture 167" descr="MetroSmallCellClus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666" y="2444946"/>
            <a:ext cx="469504" cy="73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Rounded Rectangle 63">
            <a:extLst>
              <a:ext uri="{FF2B5EF4-FFF2-40B4-BE49-F238E27FC236}">
                <a16:creationId xmlns="" xmlns:a16="http://schemas.microsoft.com/office/drawing/2014/main" id="{99F70016-AC05-41DC-8199-BC8DCEF2244C}"/>
              </a:ext>
            </a:extLst>
          </p:cNvPr>
          <p:cNvSpPr/>
          <p:nvPr/>
        </p:nvSpPr>
        <p:spPr bwMode="auto">
          <a:xfrm>
            <a:off x="4310169" y="1329691"/>
            <a:ext cx="2764622" cy="595477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cs typeface="Calibri" pitchFamily="34" charset="0"/>
              </a:rPr>
              <a:t>Synchronization Management</a:t>
            </a:r>
            <a:endParaRPr 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153" name="Picture 7">
            <a:extLst>
              <a:ext uri="{FF2B5EF4-FFF2-40B4-BE49-F238E27FC236}">
                <a16:creationId xmlns="" xmlns:a16="http://schemas.microsoft.com/office/drawing/2014/main" id="{846D9CB1-45BD-467E-96C9-3A57F5D76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8595" y="2220583"/>
            <a:ext cx="947192" cy="619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4" name="Picture 3">
            <a:extLst>
              <a:ext uri="{FF2B5EF4-FFF2-40B4-BE49-F238E27FC236}">
                <a16:creationId xmlns="" xmlns:a16="http://schemas.microsoft.com/office/drawing/2014/main" id="{FA1A8979-C56B-493D-95A1-7F16A7D76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0" b="7259"/>
          <a:stretch/>
        </p:blipFill>
        <p:spPr bwMode="auto">
          <a:xfrm>
            <a:off x="3343949" y="1432946"/>
            <a:ext cx="882661" cy="625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7" name="Picture 2">
            <a:extLst>
              <a:ext uri="{FF2B5EF4-FFF2-40B4-BE49-F238E27FC236}">
                <a16:creationId xmlns="" xmlns:a16="http://schemas.microsoft.com/office/drawing/2014/main" id="{4D65F1A8-0A93-4F01-AAC3-405E6717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4336559" y="2127010"/>
            <a:ext cx="923794" cy="62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2">
            <a:extLst>
              <a:ext uri="{FF2B5EF4-FFF2-40B4-BE49-F238E27FC236}">
                <a16:creationId xmlns="" xmlns:a16="http://schemas.microsoft.com/office/drawing/2014/main" id="{9A5DC324-2330-4676-8388-C8308A6A3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7219122" y="1299630"/>
            <a:ext cx="921677" cy="62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9" name="Connector: Elbow 158">
            <a:extLst>
              <a:ext uri="{FF2B5EF4-FFF2-40B4-BE49-F238E27FC236}">
                <a16:creationId xmlns="" xmlns:a16="http://schemas.microsoft.com/office/drawing/2014/main" id="{69AAE4BA-6D91-4CBC-9618-B1F83F176E8B}"/>
              </a:ext>
            </a:extLst>
          </p:cNvPr>
          <p:cNvCxnSpPr>
            <a:cxnSpLocks/>
            <a:stCxn id="92" idx="3"/>
            <a:endCxn id="152" idx="2"/>
          </p:cNvCxnSpPr>
          <p:nvPr/>
        </p:nvCxnSpPr>
        <p:spPr>
          <a:xfrm flipV="1">
            <a:off x="2802780" y="1925168"/>
            <a:ext cx="2889700" cy="1804056"/>
          </a:xfrm>
          <a:prstGeom prst="bentConnector2">
            <a:avLst/>
          </a:prstGeom>
          <a:ln w="285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D09B6BEA-1942-49BE-BA0C-36B5028A6D21}"/>
              </a:ext>
            </a:extLst>
          </p:cNvPr>
          <p:cNvCxnSpPr>
            <a:cxnSpLocks/>
            <a:endCxn id="152" idx="2"/>
          </p:cNvCxnSpPr>
          <p:nvPr/>
        </p:nvCxnSpPr>
        <p:spPr>
          <a:xfrm flipH="1" flipV="1">
            <a:off x="5692480" y="1925168"/>
            <a:ext cx="12557" cy="2273692"/>
          </a:xfrm>
          <a:prstGeom prst="straightConnector1">
            <a:avLst/>
          </a:prstGeom>
          <a:ln w="285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ounded Rectangle 63">
            <a:extLst>
              <a:ext uri="{FF2B5EF4-FFF2-40B4-BE49-F238E27FC236}">
                <a16:creationId xmlns="" xmlns:a16="http://schemas.microsoft.com/office/drawing/2014/main" id="{5FE2A002-1589-4B72-980F-80052B0B0CDB}"/>
              </a:ext>
            </a:extLst>
          </p:cNvPr>
          <p:cNvSpPr/>
          <p:nvPr/>
        </p:nvSpPr>
        <p:spPr bwMode="auto">
          <a:xfrm>
            <a:off x="815524" y="6182900"/>
            <a:ext cx="2095468" cy="321445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cs typeface="Calibri" pitchFamily="34" charset="0"/>
              </a:rPr>
              <a:t>Core </a:t>
            </a:r>
          </a:p>
        </p:txBody>
      </p:sp>
      <p:sp>
        <p:nvSpPr>
          <p:cNvPr id="198" name="Rounded Rectangle 63">
            <a:extLst>
              <a:ext uri="{FF2B5EF4-FFF2-40B4-BE49-F238E27FC236}">
                <a16:creationId xmlns="" xmlns:a16="http://schemas.microsoft.com/office/drawing/2014/main" id="{C823E5C0-DBE7-46C8-9DCD-D5E278A70DEF}"/>
              </a:ext>
            </a:extLst>
          </p:cNvPr>
          <p:cNvSpPr/>
          <p:nvPr/>
        </p:nvSpPr>
        <p:spPr bwMode="auto">
          <a:xfrm>
            <a:off x="4744598" y="6164625"/>
            <a:ext cx="1920878" cy="310555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cs typeface="Calibri" pitchFamily="34" charset="0"/>
              </a:rPr>
              <a:t>Aggregation </a:t>
            </a:r>
          </a:p>
        </p:txBody>
      </p:sp>
      <p:sp>
        <p:nvSpPr>
          <p:cNvPr id="213" name="Rounded Rectangle 63">
            <a:extLst>
              <a:ext uri="{FF2B5EF4-FFF2-40B4-BE49-F238E27FC236}">
                <a16:creationId xmlns="" xmlns:a16="http://schemas.microsoft.com/office/drawing/2014/main" id="{89FBC6E3-D402-40CE-B552-53F8D34F431E}"/>
              </a:ext>
            </a:extLst>
          </p:cNvPr>
          <p:cNvSpPr/>
          <p:nvPr/>
        </p:nvSpPr>
        <p:spPr bwMode="auto">
          <a:xfrm>
            <a:off x="9327306" y="6114949"/>
            <a:ext cx="1901163" cy="322474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cs typeface="Calibri" pitchFamily="34" charset="0"/>
              </a:rPr>
              <a:t>Edge</a:t>
            </a:r>
            <a:endParaRPr 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215" name="Connector: Elbow 214">
            <a:extLst>
              <a:ext uri="{FF2B5EF4-FFF2-40B4-BE49-F238E27FC236}">
                <a16:creationId xmlns="" xmlns:a16="http://schemas.microsoft.com/office/drawing/2014/main" id="{F6810408-1E28-4AD1-A22D-59DE49D61969}"/>
              </a:ext>
            </a:extLst>
          </p:cNvPr>
          <p:cNvCxnSpPr>
            <a:cxnSpLocks/>
            <a:endCxn id="105" idx="1"/>
          </p:cNvCxnSpPr>
          <p:nvPr/>
        </p:nvCxnSpPr>
        <p:spPr>
          <a:xfrm flipV="1">
            <a:off x="6665476" y="2814187"/>
            <a:ext cx="4271190" cy="1705348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="" xmlns:a16="http://schemas.microsoft.com/office/drawing/2014/main" id="{C46BFAC4-E3B0-4F20-82D7-9581686457D2}"/>
              </a:ext>
            </a:extLst>
          </p:cNvPr>
          <p:cNvSpPr txBox="1"/>
          <p:nvPr/>
        </p:nvSpPr>
        <p:spPr>
          <a:xfrm>
            <a:off x="8284271" y="4640947"/>
            <a:ext cx="10951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Backhaul</a:t>
            </a:r>
            <a:endParaRPr lang="en-US" sz="1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42" name="Picture 241" descr="Mobile-Antenna.png">
            <a:extLst>
              <a:ext uri="{FF2B5EF4-FFF2-40B4-BE49-F238E27FC236}">
                <a16:creationId xmlns="" xmlns:a16="http://schemas.microsoft.com/office/drawing/2014/main" id="{1D251DA3-A53D-42D8-A103-56737939828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839883" y="3921665"/>
            <a:ext cx="871814" cy="871814"/>
          </a:xfrm>
          <a:prstGeom prst="rect">
            <a:avLst/>
          </a:prstGeom>
        </p:spPr>
      </p:pic>
      <p:cxnSp>
        <p:nvCxnSpPr>
          <p:cNvPr id="243" name="Straight Arrow Connector 242">
            <a:extLst>
              <a:ext uri="{FF2B5EF4-FFF2-40B4-BE49-F238E27FC236}">
                <a16:creationId xmlns="" xmlns:a16="http://schemas.microsoft.com/office/drawing/2014/main" id="{D4E6D3E3-E577-4CD3-AD70-2B3AF8528FC7}"/>
              </a:ext>
            </a:extLst>
          </p:cNvPr>
          <p:cNvCxnSpPr>
            <a:cxnSpLocks/>
          </p:cNvCxnSpPr>
          <p:nvPr/>
        </p:nvCxnSpPr>
        <p:spPr>
          <a:xfrm>
            <a:off x="6665476" y="4519535"/>
            <a:ext cx="4375562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162">
            <a:extLst>
              <a:ext uri="{FF2B5EF4-FFF2-40B4-BE49-F238E27FC236}">
                <a16:creationId xmlns="" xmlns:a16="http://schemas.microsoft.com/office/drawing/2014/main" id="{182705E3-B18E-406B-A581-0A7C73662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0220" y="4148164"/>
            <a:ext cx="502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 dirty="0">
                <a:solidFill>
                  <a:srgbClr val="000000"/>
                </a:solidFill>
                <a:latin typeface="Calibri" pitchFamily="34" charset="0"/>
              </a:rPr>
              <a:t>NB</a:t>
            </a:r>
            <a:endParaRPr lang="en-GB" alt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="" xmlns:a16="http://schemas.microsoft.com/office/drawing/2014/main" id="{12C2D966-0919-464D-AE68-BF384357DC93}"/>
              </a:ext>
            </a:extLst>
          </p:cNvPr>
          <p:cNvCxnSpPr>
            <a:cxnSpLocks/>
          </p:cNvCxnSpPr>
          <p:nvPr/>
        </p:nvCxnSpPr>
        <p:spPr>
          <a:xfrm>
            <a:off x="6717414" y="5695351"/>
            <a:ext cx="4375562" cy="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4318715" y="3969936"/>
            <a:ext cx="2623559" cy="1174678"/>
            <a:chOff x="3213218" y="1880075"/>
            <a:chExt cx="4760007" cy="2401368"/>
          </a:xfrm>
        </p:grpSpPr>
        <p:sp>
          <p:nvSpPr>
            <p:cNvPr id="65" name="Rectangle 64"/>
            <p:cNvSpPr/>
            <p:nvPr/>
          </p:nvSpPr>
          <p:spPr>
            <a:xfrm>
              <a:off x="3298677" y="1982624"/>
              <a:ext cx="1529697" cy="222190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Timescale</a:t>
              </a:r>
            </a:p>
            <a:p>
              <a:pPr algn="ctr"/>
              <a:r>
                <a:rPr lang="en-US" sz="1000" dirty="0" smtClean="0"/>
                <a:t>Generation</a:t>
              </a:r>
              <a:endParaRPr lang="en-US" sz="10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6983" y="1981196"/>
              <a:ext cx="1529697" cy="222190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Network Isolation</a:t>
              </a:r>
              <a:endParaRPr lang="en-US" sz="1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55289" y="1979768"/>
              <a:ext cx="1529697" cy="222190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Timescale Distribution</a:t>
              </a:r>
              <a:endParaRPr lang="en-US" sz="10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213218" y="1880075"/>
              <a:ext cx="4760007" cy="240136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4828374" y="3659047"/>
              <a:ext cx="1528306" cy="316195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Time Transfer</a:t>
              </a:r>
              <a:endParaRPr lang="en-US" sz="700" dirty="0"/>
            </a:p>
          </p:txBody>
        </p:sp>
      </p:grpSp>
      <p:sp>
        <p:nvSpPr>
          <p:cNvPr id="141" name="TextBox 67">
            <a:extLst>
              <a:ext uri="{FF2B5EF4-FFF2-40B4-BE49-F238E27FC236}">
                <a16:creationId xmlns="" xmlns:a16="http://schemas.microsoft.com/office/drawing/2014/main" id="{5D975FEB-AEE6-4384-9C3C-5C2EBE86A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559" y="4052183"/>
            <a:ext cx="16450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Gateway Clock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5" name="Picture 2">
            <a:extLst>
              <a:ext uri="{FF2B5EF4-FFF2-40B4-BE49-F238E27FC236}">
                <a16:creationId xmlns="" xmlns:a16="http://schemas.microsoft.com/office/drawing/2014/main" id="{B2BA64DB-13B9-47A6-A3FA-D45907AC2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8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0" y="3114364"/>
            <a:ext cx="353001" cy="4855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2062287" y="4188152"/>
            <a:ext cx="1480983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</a:rPr>
              <a:t>PTP G.8275.2</a:t>
            </a:r>
            <a:endParaRPr lang="en-US" sz="1600" b="1" dirty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defRPr/>
            </a:pPr>
            <a:endParaRPr lang="en-US" sz="1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88317" y="4161191"/>
            <a:ext cx="1480983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</a:rPr>
              <a:t>PTP G.8275.1</a:t>
            </a:r>
            <a:endParaRPr lang="en-US" sz="1600" b="1" dirty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defRPr/>
            </a:pPr>
            <a:endParaRPr lang="en-US" sz="1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30734" y="1229830"/>
            <a:ext cx="2572044" cy="167852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 this </a:t>
            </a:r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xample the Gateway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lock is providing protocol translation from G.8275.2 to G.8275.1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021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87" y="3045499"/>
            <a:ext cx="9592408" cy="338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loud 22">
            <a:extLst>
              <a:ext uri="{FF2B5EF4-FFF2-40B4-BE49-F238E27FC236}">
                <a16:creationId xmlns="" xmlns:a16="http://schemas.microsoft.com/office/drawing/2014/main" id="{4C82DA1C-8A7C-4E65-AB7C-A4C54EC3E999}"/>
              </a:ext>
            </a:extLst>
          </p:cNvPr>
          <p:cNvSpPr/>
          <p:nvPr/>
        </p:nvSpPr>
        <p:spPr bwMode="auto">
          <a:xfrm>
            <a:off x="2003305" y="4270656"/>
            <a:ext cx="1791024" cy="874938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Use Case for a Gateway Clock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70" y="1102408"/>
            <a:ext cx="11582400" cy="1144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Many Data Centers are in Colocation environments where it is not possible to install GNSS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Advanced data centers require highly accurate stratum 1 level NTP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Stratum 2 NTP is generally not accurate enough for the today’s data center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 this case a Gateway Clock can be installed inside the Data Center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Highly accurate PTP can be received from a remote PTP master, and translated to NTP to serve the data center</a:t>
            </a:r>
            <a:endParaRPr lang="en-US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D4E6D3E3-E577-4CD3-AD70-2B3AF8528FC7}"/>
              </a:ext>
            </a:extLst>
          </p:cNvPr>
          <p:cNvCxnSpPr>
            <a:cxnSpLocks/>
          </p:cNvCxnSpPr>
          <p:nvPr/>
        </p:nvCxnSpPr>
        <p:spPr>
          <a:xfrm>
            <a:off x="6665476" y="4673363"/>
            <a:ext cx="128211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8317" y="4349203"/>
            <a:ext cx="593432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</a:rPr>
              <a:t>NTP</a:t>
            </a:r>
            <a:endParaRPr lang="en-US" sz="1600" b="1" dirty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defRPr/>
            </a:pPr>
            <a:endParaRPr lang="en-US" sz="1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18715" y="4123764"/>
            <a:ext cx="2623559" cy="1174678"/>
            <a:chOff x="4318715" y="3969936"/>
            <a:chExt cx="2623559" cy="1174678"/>
          </a:xfrm>
        </p:grpSpPr>
        <p:grpSp>
          <p:nvGrpSpPr>
            <p:cNvPr id="5" name="Group 4"/>
            <p:cNvGrpSpPr/>
            <p:nvPr/>
          </p:nvGrpSpPr>
          <p:grpSpPr>
            <a:xfrm>
              <a:off x="4318715" y="3969936"/>
              <a:ext cx="2623559" cy="1174678"/>
              <a:chOff x="3213218" y="1880075"/>
              <a:chExt cx="4760007" cy="240136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298677" y="1982624"/>
                <a:ext cx="1529697" cy="2221907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Timescale</a:t>
                </a:r>
              </a:p>
              <a:p>
                <a:pPr algn="ctr"/>
                <a:r>
                  <a:rPr lang="en-US" sz="1000" dirty="0" smtClean="0"/>
                  <a:t>Generation</a:t>
                </a:r>
                <a:endParaRPr lang="en-US" sz="10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826983" y="1981196"/>
                <a:ext cx="1529697" cy="222190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Network Isolation</a:t>
                </a:r>
                <a:endParaRPr lang="en-US" sz="10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355289" y="1979768"/>
                <a:ext cx="1529697" cy="222190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Timescale Distribution</a:t>
                </a:r>
                <a:endParaRPr lang="en-US" sz="10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213218" y="1880075"/>
                <a:ext cx="4760007" cy="240136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4828374" y="3659047"/>
                <a:ext cx="1528306" cy="316195"/>
              </a:xfrm>
              <a:prstGeom prst="rightArrow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/>
                  <a:t>Time Transfer</a:t>
                </a:r>
                <a:endParaRPr lang="en-US" sz="700" dirty="0"/>
              </a:p>
            </p:txBody>
          </p:sp>
        </p:grpSp>
        <p:sp>
          <p:nvSpPr>
            <p:cNvPr id="11" name="TextBox 67">
              <a:extLst>
                <a:ext uri="{FF2B5EF4-FFF2-40B4-BE49-F238E27FC236}">
                  <a16:creationId xmlns="" xmlns:a16="http://schemas.microsoft.com/office/drawing/2014/main" id="{5D975FEB-AEE6-4384-9C3C-5C2EBE86A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5559" y="4052183"/>
              <a:ext cx="164500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>
                      <a:lumMod val="95000"/>
                    </a:schemeClr>
                  </a:solidFill>
                </a:rPr>
                <a:t>Gateway Clock</a:t>
              </a:r>
              <a:endParaRPr lang="en-US" sz="1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931065" y="3045499"/>
            <a:ext cx="7961230" cy="338232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Connector: Elbow 2">
            <a:extLst>
              <a:ext uri="{FF2B5EF4-FFF2-40B4-BE49-F238E27FC236}">
                <a16:creationId xmlns="" xmlns:a16="http://schemas.microsoft.com/office/drawing/2014/main" id="{F48130A2-E9C3-4E6E-9521-E4E79B0B4287}"/>
              </a:ext>
            </a:extLst>
          </p:cNvPr>
          <p:cNvCxnSpPr>
            <a:cxnSpLocks/>
          </p:cNvCxnSpPr>
          <p:nvPr/>
        </p:nvCxnSpPr>
        <p:spPr>
          <a:xfrm>
            <a:off x="1843136" y="4122574"/>
            <a:ext cx="2493423" cy="588529"/>
          </a:xfrm>
          <a:prstGeom prst="bentConnector3">
            <a:avLst>
              <a:gd name="adj1" fmla="val 646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F2385C9-543B-4ABA-9772-0B9636A681F3}"/>
              </a:ext>
            </a:extLst>
          </p:cNvPr>
          <p:cNvGrpSpPr/>
          <p:nvPr/>
        </p:nvGrpSpPr>
        <p:grpSpPr>
          <a:xfrm>
            <a:off x="830589" y="3563171"/>
            <a:ext cx="2065338" cy="639762"/>
            <a:chOff x="1733075" y="4387685"/>
            <a:chExt cx="2065338" cy="639762"/>
          </a:xfrm>
        </p:grpSpPr>
        <p:sp>
          <p:nvSpPr>
            <p:cNvPr id="19" name="Rounded Rectangle 53">
              <a:extLst>
                <a:ext uri="{FF2B5EF4-FFF2-40B4-BE49-F238E27FC236}">
                  <a16:creationId xmlns="" xmlns:a16="http://schemas.microsoft.com/office/drawing/2014/main" id="{0A9EC498-7278-4FC6-8834-3CA709B4E143}"/>
                </a:ext>
              </a:extLst>
            </p:cNvPr>
            <p:cNvSpPr/>
            <p:nvPr/>
          </p:nvSpPr>
          <p:spPr bwMode="auto">
            <a:xfrm>
              <a:off x="1785979" y="4387685"/>
              <a:ext cx="1919287" cy="63976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headEnd/>
              <a:tailEnd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" name="TextBox 76">
              <a:extLst>
                <a:ext uri="{FF2B5EF4-FFF2-40B4-BE49-F238E27FC236}">
                  <a16:creationId xmlns="" xmlns:a16="http://schemas.microsoft.com/office/drawing/2014/main" id="{13EE9425-8316-4E8F-AE45-9B5D0BC0E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3075" y="4425059"/>
              <a:ext cx="20653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 smtClean="0"/>
                <a:t>PTP Grandmaster </a:t>
              </a:r>
            </a:p>
            <a:p>
              <a:pPr algn="ctr"/>
              <a:r>
                <a:rPr lang="en-US" sz="1400" b="1" dirty="0" smtClean="0"/>
                <a:t>Clock (PRTC)</a:t>
              </a:r>
              <a:endParaRPr lang="en-US" sz="1400" b="1" dirty="0"/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B2BA64DB-13B9-47A6-A3FA-D45907AC2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0" y="3268192"/>
            <a:ext cx="353001" cy="4855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507636" y="4409472"/>
            <a:ext cx="582211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</a:rPr>
              <a:t>PTP</a:t>
            </a:r>
            <a:endParaRPr lang="en-US" sz="1600" b="1" dirty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defRPr/>
            </a:pPr>
            <a:endParaRPr lang="en-US" sz="1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emiMicrochipTemplate_16x9">
  <a:themeElements>
    <a:clrScheme name="Microsemi Color Palette 090116">
      <a:dk1>
        <a:srgbClr val="333333"/>
      </a:dk1>
      <a:lt1>
        <a:srgbClr val="FFFFFF"/>
      </a:lt1>
      <a:dk2>
        <a:srgbClr val="CCCCCC"/>
      </a:dk2>
      <a:lt2>
        <a:srgbClr val="999999"/>
      </a:lt2>
      <a:accent1>
        <a:srgbClr val="0C499C"/>
      </a:accent1>
      <a:accent2>
        <a:srgbClr val="54924E"/>
      </a:accent2>
      <a:accent3>
        <a:srgbClr val="702076"/>
      </a:accent3>
      <a:accent4>
        <a:srgbClr val="F98D29"/>
      </a:accent4>
      <a:accent5>
        <a:srgbClr val="009AD3"/>
      </a:accent5>
      <a:accent6>
        <a:srgbClr val="8D4604"/>
      </a:accent6>
      <a:hlink>
        <a:srgbClr val="002F5F"/>
      </a:hlink>
      <a:folHlink>
        <a:srgbClr val="6C278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20000">
              <a:srgbClr val="FFDA74"/>
            </a:gs>
            <a:gs pos="90000">
              <a:srgbClr val="ED3724"/>
            </a:gs>
          </a:gsLst>
          <a:lin ang="0" scaled="1"/>
          <a:tileRect/>
        </a:gra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0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icrosemiMicrochipTemplate_16x9" id="{4906E15C-EFD2-EF40-AE9C-801747C56F7A}" vid="{D301804D-B32A-C346-BD02-2DE04296A9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60FDF419F73C4B9BC6EE1D93F58913" ma:contentTypeVersion="0" ma:contentTypeDescription="Create a new document." ma:contentTypeScope="" ma:versionID="847bb0bf48e0b916907d0a6f1e850d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CC9AD4-C2AE-480A-ABF1-01050EB7B7D9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</ds:schemaRefs>
</ds:datastoreItem>
</file>

<file path=customXml/itemProps2.xml><?xml version="1.0" encoding="utf-8"?>
<ds:datastoreItem xmlns:ds="http://schemas.openxmlformats.org/officeDocument/2006/customXml" ds:itemID="{27116972-FEAE-4678-B968-666A967B32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E20D29-A8D7-4361-ADBB-88F67B648B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MicrosemiMicrochipTemplate_16x9</Template>
  <TotalTime>614</TotalTime>
  <Words>522</Words>
  <Application>Microsoft Office PowerPoint</Application>
  <PresentationFormat>Custom</PresentationFormat>
  <Paragraphs>109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MicrosemiMicrochipTemplate_16x9</vt:lpstr>
      <vt:lpstr>Gateway Clock</vt:lpstr>
      <vt:lpstr>Agenda</vt:lpstr>
      <vt:lpstr>IEEE 1588 PTP Clock Types</vt:lpstr>
      <vt:lpstr> Gateway Clock – A New Clock Type</vt:lpstr>
      <vt:lpstr>Gateway Clock Functional View</vt:lpstr>
      <vt:lpstr>Gateway Clock – Multiple Control Planes</vt:lpstr>
      <vt:lpstr>Gateway Clock Use Cases</vt:lpstr>
      <vt:lpstr>Communications Use Case for a Gateway Clock</vt:lpstr>
      <vt:lpstr>Data Center Use Case for a Gateway Clock</vt:lpstr>
      <vt:lpstr>Conclusion</vt:lpstr>
      <vt:lpstr>Thank You</vt:lpstr>
    </vt:vector>
  </TitlesOfParts>
  <Company>Micrsemi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Dropping</dc:creator>
  <cp:lastModifiedBy>Barry Dropping</cp:lastModifiedBy>
  <cp:revision>44</cp:revision>
  <dcterms:created xsi:type="dcterms:W3CDTF">2018-07-18T15:51:46Z</dcterms:created>
  <dcterms:modified xsi:type="dcterms:W3CDTF">2018-10-19T03:12:52Z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0x010100D260FDF419F73C4B9BC6EE1D93F58913</vt:lpwstr>
  </property>
</Properties>
</file>